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36"/>
  </p:notesMasterIdLst>
  <p:sldIdLst>
    <p:sldId id="256" r:id="rId2"/>
    <p:sldId id="283" r:id="rId3"/>
    <p:sldId id="257" r:id="rId4"/>
    <p:sldId id="258" r:id="rId5"/>
    <p:sldId id="259" r:id="rId6"/>
    <p:sldId id="262" r:id="rId7"/>
    <p:sldId id="261" r:id="rId8"/>
    <p:sldId id="263" r:id="rId9"/>
    <p:sldId id="268" r:id="rId10"/>
    <p:sldId id="269" r:id="rId11"/>
    <p:sldId id="270" r:id="rId12"/>
    <p:sldId id="271" r:id="rId13"/>
    <p:sldId id="273" r:id="rId14"/>
    <p:sldId id="274" r:id="rId15"/>
    <p:sldId id="272" r:id="rId16"/>
    <p:sldId id="264" r:id="rId17"/>
    <p:sldId id="266" r:id="rId18"/>
    <p:sldId id="279" r:id="rId19"/>
    <p:sldId id="277" r:id="rId20"/>
    <p:sldId id="280" r:id="rId21"/>
    <p:sldId id="282" r:id="rId22"/>
    <p:sldId id="284" r:id="rId23"/>
    <p:sldId id="285" r:id="rId24"/>
    <p:sldId id="286" r:id="rId25"/>
    <p:sldId id="287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30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25A3-9825-4D4C-9A89-6DD7AE786C25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CB890-F3A8-48FF-A7CA-E9ABF33443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35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6137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thresholds on dimension 1 to classify iris type</a:t>
            </a:r>
          </a:p>
          <a:p>
            <a:r>
              <a:rPr lang="en-CA" dirty="0"/>
              <a:t>Probably only need one dimension (2</a:t>
            </a:r>
            <a:r>
              <a:rPr lang="en-CA" baseline="30000" dirty="0"/>
              <a:t>nd</a:t>
            </a:r>
            <a:r>
              <a:rPr lang="en-CA" dirty="0"/>
              <a:t> dimensions doesn’t really help with classification of iris type)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795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Intra-class = within-class</a:t>
            </a:r>
          </a:p>
          <a:p>
            <a:r>
              <a:rPr lang="en-CA"/>
              <a:t>Inter-class = between-class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8102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 be confusing because dimensionality reduction can refer to generally reducing dimensions, or a more specific set of techniques that reduce dimensions. (refer to image).</a:t>
            </a:r>
          </a:p>
          <a:p>
            <a:r>
              <a:rPr lang="en-CA" dirty="0"/>
              <a:t>Dimensionality reduction is more “sophisticated”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337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174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Correlation with target variable is most common. Correlation calculation specifics depends on type of data (numerical vs categorical)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414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Compare wrapper vs filter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45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072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1928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054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704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Dimension = number of features/variables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381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805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112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Just ignore one of the variables</a:t>
            </a:r>
          </a:p>
          <a:p>
            <a:pPr marL="228600" indent="-228600">
              <a:buAutoNum type="arabicPeriod"/>
            </a:pPr>
            <a:r>
              <a:rPr lang="en-CA" dirty="0"/>
              <a:t>Add them? Multiply?</a:t>
            </a:r>
          </a:p>
          <a:p>
            <a:r>
              <a:rPr lang="en-CA" dirty="0"/>
              <a:t>-Use a “linear combination” of the two variables </a:t>
            </a:r>
            <a:r>
              <a:rPr lang="en-CA" dirty="0" err="1"/>
              <a:t>ah+bw</a:t>
            </a:r>
            <a:r>
              <a:rPr lang="en-CA" dirty="0"/>
              <a:t>=s (creates a line)</a:t>
            </a:r>
          </a:p>
          <a:p>
            <a:r>
              <a:rPr lang="en-CA" dirty="0"/>
              <a:t>-This is called a “linear transformation”</a:t>
            </a:r>
          </a:p>
          <a:p>
            <a:r>
              <a:rPr lang="en-CA" dirty="0"/>
              <a:t>-Relate back to linear algebra: [X][</a:t>
            </a:r>
            <a:r>
              <a:rPr lang="en-CA" dirty="0" err="1"/>
              <a:t>a;b</a:t>
            </a:r>
            <a:r>
              <a:rPr lang="en-CA" dirty="0"/>
              <a:t>] = [Z]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24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Talk about projection onto just height or just weight. Then talk about projection onto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84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Orthogonality forces the next PC in the direction of the “next most” variation.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354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Intra-class = within-class</a:t>
            </a:r>
          </a:p>
          <a:p>
            <a:r>
              <a:rPr lang="en-CA" dirty="0"/>
              <a:t>Inter-class = between-class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094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Consider x vs y dimension</a:t>
            </a:r>
          </a:p>
          <a:p>
            <a:r>
              <a:rPr lang="en-CA" dirty="0"/>
              <a:t>Can we find two better dimensions?</a:t>
            </a:r>
          </a:p>
          <a:p>
            <a:r>
              <a:rPr lang="en-CA" dirty="0"/>
              <a:t>-Trade off between getting all three correct vs perhaps you only are interested in a certain colour (one vs all).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254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Original dimension = 4 (4 features)</a:t>
            </a:r>
          </a:p>
          <a:p>
            <a:r>
              <a:rPr lang="en-CA" dirty="0"/>
              <a:t>Both because we have numerical data and target variable is categorical</a:t>
            </a:r>
          </a:p>
          <a:p>
            <a:r>
              <a:rPr lang="en-CA" dirty="0"/>
              <a:t>Can’t visualize 4D data. Let’s use dimension reduction (LDA) to get it down to 2-dimensions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546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Intra-class = within-class</a:t>
            </a:r>
          </a:p>
          <a:p>
            <a:r>
              <a:rPr lang="en-CA" dirty="0"/>
              <a:t>Inter-class = between-class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30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5D6F-0633-4AD8-8B90-3C6C8DEA0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184CA-0892-4B36-AEA4-8E99F43D7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813FB-D9D4-4F2C-B1B1-D503DD41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AFFC4-52EA-42B6-9EF1-D236F30A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8F132-1BD2-4D09-8FF6-A5497608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82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660F-47D8-4FCF-AB43-82B0BE49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8F216-18F5-4C60-84EF-F4853496F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21333-95B1-49EE-A588-0250E12FB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A09D9-51D0-4C04-917D-1205A060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8B152-44AF-470E-9D8D-B54F171E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7489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29040D-8EBD-46DF-86CE-AD08DE886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3B8BF-11E7-45D5-B9BC-24F480DEF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C63EA-9A51-4151-8D0A-64B0B2AC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53BBD-E043-4757-8272-E4AAED62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A0000-0772-4467-8FDF-F20159BE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49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E9CA-D341-41C6-9A3D-DC66FB62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B90A2-0A2B-45EE-8D10-E980FE9FC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EDDC5-5BE5-4E37-B246-9DFC33A0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8C111-8E68-494E-B7ED-1ED6CF17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A61BD-11AF-460C-83AC-B8200E23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73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4279-06B4-40F0-A25F-9FEE1ADA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FCF3C-290C-4084-80AC-960167913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99646-FE9D-4F7E-97A4-BD6B1275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DB089-CCE5-48A2-870A-5C415A37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A8786-79C4-420B-8324-3CF0A670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616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A21F-A3B4-4311-924A-9D80DE679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68554-1EB6-4BEC-A559-76833EA396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8212F-A420-42E6-8089-8C9E8891A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902E-89EA-4A3D-9C27-14772AAF7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8BCD2-8005-466D-A940-64717011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CF3CE-7159-464A-A35B-135CC364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098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9CCC-9920-4DFE-9D5F-3089A434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155AD-B66D-461F-9193-651E1A6A7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D8DDB-56CD-47C8-956B-2857932BA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45408-24F5-4CF8-BF20-6C96DF231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E63B9-0169-4C48-B49F-865967B22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B2FC3D-DEF0-4516-AF49-BD893EBC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C676A-B302-441B-96EB-044A660D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FC159-D002-4EA9-B48F-4EF38653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89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81A2-387A-41E9-9F9B-E891273A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16DB3-CE15-45A2-AB43-78CA639B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4F620-7E25-4EA2-8886-468C969E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D2ADB-78E9-4560-820D-64C06005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17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7FD8A-ECB0-4DFB-B5B4-FC44CF07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3E699-6CA3-4D3A-9D1A-A318DF75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75C4D-86B4-4C27-8A6D-FCA2658E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580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79A4-CB3B-4795-91F7-B8F71DB5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F851-3A6B-4A64-A505-384955717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28DF4-9DC7-457B-A538-9B94D2102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0DE23-1B4F-451E-8944-D98E35D9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A079-C221-44D5-BBED-6D4B7DBE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BFBFD-F55E-4670-ADA2-7B81C5CF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124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80B9-7D75-4F7B-A54F-EB032E6E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5F0227-03B7-4134-A3D6-E90D58E05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01F72-D932-417A-B8E1-B8555C2FD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376B0-0E6B-4CE7-B781-0F3D4D0A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0548-1F0E-4163-AA00-0D21FC564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BC430-613F-4245-97EB-B3CBA892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33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6C89F4-7E68-49D1-8359-D15DFFE3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0E63F-A889-4901-8CFE-BF8D915B4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58524-AF1F-400B-AF08-219F6175D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D6CA6-B9B0-44AA-B5AA-150D11000322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4B765-097E-4690-B191-DA4BE63D6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5C364-8608-4BA1-ABB1-66FB333F4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83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eigenvectors-and-eigenvalues-and-there-use-in-principal-component-analysis-machine-learning-1f97fdbdb303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the-mathematics-behind-principal-component-analysis-fff2d7f4b64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remy-eng-s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datasets/toy_dataset.html#iris-datase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A91C5-7B5B-42A0-AC5D-14518D7F7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CA" sz="3600" dirty="0">
                <a:solidFill>
                  <a:srgbClr val="080808"/>
                </a:solidFill>
              </a:rPr>
              <a:t>W04D1 – 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4A5A-AC59-4D95-9838-B020A522E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080808"/>
                </a:solidFill>
              </a:rPr>
              <a:t>Instructor: Jeremy Eng</a:t>
            </a:r>
          </a:p>
          <a:p>
            <a:r>
              <a:rPr lang="en-CA" sz="2000" dirty="0">
                <a:solidFill>
                  <a:srgbClr val="080808"/>
                </a:solidFill>
              </a:rPr>
              <a:t>Credit: Socorro Dominguez and Eric </a:t>
            </a:r>
            <a:r>
              <a:rPr lang="en-CA" sz="2000" dirty="0" err="1">
                <a:solidFill>
                  <a:srgbClr val="080808"/>
                </a:solidFill>
              </a:rPr>
              <a:t>Elmoznino</a:t>
            </a:r>
            <a:endParaRPr lang="en-CA" sz="2000" dirty="0">
              <a:solidFill>
                <a:srgbClr val="080808"/>
              </a:solidFill>
            </a:endParaRPr>
          </a:p>
          <a:p>
            <a:endParaRPr lang="en-CA" sz="2000" dirty="0">
              <a:solidFill>
                <a:srgbClr val="080808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90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Change of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Another way to think of PCA is performing a </a:t>
            </a:r>
            <a:r>
              <a:rPr lang="en-CA" sz="2000" b="1" dirty="0"/>
              <a:t>change of basis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oogle Shape;144;p23">
            <a:extLst>
              <a:ext uri="{FF2B5EF4-FFF2-40B4-BE49-F238E27FC236}">
                <a16:creationId xmlns:a16="http://schemas.microsoft.com/office/drawing/2014/main" id="{5928B4B6-0035-46D8-87A4-593E4D004D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1970" y="2165414"/>
            <a:ext cx="5938217" cy="4453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45;p23">
            <a:extLst>
              <a:ext uri="{FF2B5EF4-FFF2-40B4-BE49-F238E27FC236}">
                <a16:creationId xmlns:a16="http://schemas.microsoft.com/office/drawing/2014/main" id="{44A095A6-9600-4285-9B43-F33287E8A755}"/>
              </a:ext>
            </a:extLst>
          </p:cNvPr>
          <p:cNvGrpSpPr/>
          <p:nvPr/>
        </p:nvGrpSpPr>
        <p:grpSpPr>
          <a:xfrm rot="1707468">
            <a:off x="6016067" y="3680575"/>
            <a:ext cx="1039800" cy="1040100"/>
            <a:chOff x="4591425" y="1407725"/>
            <a:chExt cx="1039800" cy="1040100"/>
          </a:xfrm>
        </p:grpSpPr>
        <p:cxnSp>
          <p:nvCxnSpPr>
            <p:cNvPr id="12" name="Google Shape;146;p23">
              <a:extLst>
                <a:ext uri="{FF2B5EF4-FFF2-40B4-BE49-F238E27FC236}">
                  <a16:creationId xmlns:a16="http://schemas.microsoft.com/office/drawing/2014/main" id="{F327596A-B723-4172-9D72-56E0F83655D0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147;p23">
              <a:extLst>
                <a:ext uri="{FF2B5EF4-FFF2-40B4-BE49-F238E27FC236}">
                  <a16:creationId xmlns:a16="http://schemas.microsoft.com/office/drawing/2014/main" id="{CF4AFF63-D519-4E67-ACD9-D31E5384C110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8872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Change of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Another way to think of PCA is performing a </a:t>
            </a:r>
            <a:r>
              <a:rPr lang="en-CA" sz="2000" b="1" dirty="0"/>
              <a:t>change of basis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oogle Shape;144;p23">
            <a:extLst>
              <a:ext uri="{FF2B5EF4-FFF2-40B4-BE49-F238E27FC236}">
                <a16:creationId xmlns:a16="http://schemas.microsoft.com/office/drawing/2014/main" id="{5928B4B6-0035-46D8-87A4-593E4D004D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1970" y="2165414"/>
            <a:ext cx="5938217" cy="4453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45;p23">
            <a:extLst>
              <a:ext uri="{FF2B5EF4-FFF2-40B4-BE49-F238E27FC236}">
                <a16:creationId xmlns:a16="http://schemas.microsoft.com/office/drawing/2014/main" id="{44A095A6-9600-4285-9B43-F33287E8A755}"/>
              </a:ext>
            </a:extLst>
          </p:cNvPr>
          <p:cNvGrpSpPr/>
          <p:nvPr/>
        </p:nvGrpSpPr>
        <p:grpSpPr>
          <a:xfrm rot="9948879">
            <a:off x="4610311" y="3540549"/>
            <a:ext cx="1039800" cy="1040100"/>
            <a:chOff x="4591425" y="1407725"/>
            <a:chExt cx="1039800" cy="1040100"/>
          </a:xfrm>
        </p:grpSpPr>
        <p:cxnSp>
          <p:nvCxnSpPr>
            <p:cNvPr id="12" name="Google Shape;146;p23">
              <a:extLst>
                <a:ext uri="{FF2B5EF4-FFF2-40B4-BE49-F238E27FC236}">
                  <a16:creationId xmlns:a16="http://schemas.microsoft.com/office/drawing/2014/main" id="{F327596A-B723-4172-9D72-56E0F83655D0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147;p23">
              <a:extLst>
                <a:ext uri="{FF2B5EF4-FFF2-40B4-BE49-F238E27FC236}">
                  <a16:creationId xmlns:a16="http://schemas.microsoft.com/office/drawing/2014/main" id="{CF4AFF63-D519-4E67-ACD9-D31E5384C110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0044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Change of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Another way to think of PCA is performing a </a:t>
            </a:r>
            <a:r>
              <a:rPr lang="en-CA" sz="2000" b="1" dirty="0"/>
              <a:t>change of basis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oogle Shape;144;p23">
            <a:extLst>
              <a:ext uri="{FF2B5EF4-FFF2-40B4-BE49-F238E27FC236}">
                <a16:creationId xmlns:a16="http://schemas.microsoft.com/office/drawing/2014/main" id="{5928B4B6-0035-46D8-87A4-593E4D004D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1970" y="2165414"/>
            <a:ext cx="5938217" cy="4453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78;p26">
            <a:extLst>
              <a:ext uri="{FF2B5EF4-FFF2-40B4-BE49-F238E27FC236}">
                <a16:creationId xmlns:a16="http://schemas.microsoft.com/office/drawing/2014/main" id="{0F02C455-8591-47D3-9420-7BDFD63D6A72}"/>
              </a:ext>
            </a:extLst>
          </p:cNvPr>
          <p:cNvGrpSpPr/>
          <p:nvPr/>
        </p:nvGrpSpPr>
        <p:grpSpPr>
          <a:xfrm rot="-2220218">
            <a:off x="5347591" y="3128189"/>
            <a:ext cx="1496817" cy="880676"/>
            <a:chOff x="4591425" y="1407725"/>
            <a:chExt cx="1039800" cy="1040100"/>
          </a:xfrm>
        </p:grpSpPr>
        <p:cxnSp>
          <p:nvCxnSpPr>
            <p:cNvPr id="15" name="Google Shape;179;p26">
              <a:extLst>
                <a:ext uri="{FF2B5EF4-FFF2-40B4-BE49-F238E27FC236}">
                  <a16:creationId xmlns:a16="http://schemas.microsoft.com/office/drawing/2014/main" id="{425E8B68-85D0-474E-9770-7936B04FF334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180;p26">
              <a:extLst>
                <a:ext uri="{FF2B5EF4-FFF2-40B4-BE49-F238E27FC236}">
                  <a16:creationId xmlns:a16="http://schemas.microsoft.com/office/drawing/2014/main" id="{F95E95F9-5E17-4F1A-A483-2DB7CB496D40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7" name="Google Shape;181;p26">
            <a:extLst>
              <a:ext uri="{FF2B5EF4-FFF2-40B4-BE49-F238E27FC236}">
                <a16:creationId xmlns:a16="http://schemas.microsoft.com/office/drawing/2014/main" id="{51BF26B2-976C-4902-8C18-03E626B0FF61}"/>
              </a:ext>
            </a:extLst>
          </p:cNvPr>
          <p:cNvSpPr txBox="1"/>
          <p:nvPr/>
        </p:nvSpPr>
        <p:spPr>
          <a:xfrm rot="4820">
            <a:off x="6748513" y="3569128"/>
            <a:ext cx="855901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1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18" name="Google Shape;182;p26">
            <a:extLst>
              <a:ext uri="{FF2B5EF4-FFF2-40B4-BE49-F238E27FC236}">
                <a16:creationId xmlns:a16="http://schemas.microsoft.com/office/drawing/2014/main" id="{080F9A8B-CB4E-4537-90A6-014B33BE1A9D}"/>
              </a:ext>
            </a:extLst>
          </p:cNvPr>
          <p:cNvSpPr txBox="1"/>
          <p:nvPr/>
        </p:nvSpPr>
        <p:spPr>
          <a:xfrm rot="4820">
            <a:off x="4598422" y="3569129"/>
            <a:ext cx="855901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2</a:t>
            </a:r>
            <a:endParaRPr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08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Extreme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Extreme case where PCA is very useful (very little information lost)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oogle Shape;189;p27">
            <a:extLst>
              <a:ext uri="{FF2B5EF4-FFF2-40B4-BE49-F238E27FC236}">
                <a16:creationId xmlns:a16="http://schemas.microsoft.com/office/drawing/2014/main" id="{F62ECDD6-188C-4A3E-B2C7-9C6847BB9D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43427" y="2141883"/>
            <a:ext cx="6028356" cy="43939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191;p27">
            <a:extLst>
              <a:ext uri="{FF2B5EF4-FFF2-40B4-BE49-F238E27FC236}">
                <a16:creationId xmlns:a16="http://schemas.microsoft.com/office/drawing/2014/main" id="{AF70339C-9B06-4EC0-9790-BF71F077532D}"/>
              </a:ext>
            </a:extLst>
          </p:cNvPr>
          <p:cNvGrpSpPr/>
          <p:nvPr/>
        </p:nvGrpSpPr>
        <p:grpSpPr>
          <a:xfrm rot="19474538">
            <a:off x="5600469" y="3706024"/>
            <a:ext cx="1646926" cy="186231"/>
            <a:chOff x="4591425" y="1407725"/>
            <a:chExt cx="1039800" cy="1040100"/>
          </a:xfrm>
        </p:grpSpPr>
        <p:cxnSp>
          <p:nvCxnSpPr>
            <p:cNvPr id="21" name="Google Shape;192;p27">
              <a:extLst>
                <a:ext uri="{FF2B5EF4-FFF2-40B4-BE49-F238E27FC236}">
                  <a16:creationId xmlns:a16="http://schemas.microsoft.com/office/drawing/2014/main" id="{2B9E8D07-9510-42CB-BAF8-4BAB697159AE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93;p27">
              <a:extLst>
                <a:ext uri="{FF2B5EF4-FFF2-40B4-BE49-F238E27FC236}">
                  <a16:creationId xmlns:a16="http://schemas.microsoft.com/office/drawing/2014/main" id="{6798A907-1CD7-4EE8-B294-1EBDD60CC90F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4" name="Google Shape;194;p27">
            <a:extLst>
              <a:ext uri="{FF2B5EF4-FFF2-40B4-BE49-F238E27FC236}">
                <a16:creationId xmlns:a16="http://schemas.microsoft.com/office/drawing/2014/main" id="{6E6900C0-BDDD-4E2C-99C2-2992F353EABC}"/>
              </a:ext>
            </a:extLst>
          </p:cNvPr>
          <p:cNvSpPr txBox="1"/>
          <p:nvPr/>
        </p:nvSpPr>
        <p:spPr>
          <a:xfrm rot="4820">
            <a:off x="6987745" y="3499127"/>
            <a:ext cx="941683" cy="26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1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26" name="Google Shape;195;p27">
            <a:extLst>
              <a:ext uri="{FF2B5EF4-FFF2-40B4-BE49-F238E27FC236}">
                <a16:creationId xmlns:a16="http://schemas.microsoft.com/office/drawing/2014/main" id="{E3722EEA-9585-4510-A1A0-727B629E6830}"/>
              </a:ext>
            </a:extLst>
          </p:cNvPr>
          <p:cNvSpPr txBox="1"/>
          <p:nvPr/>
        </p:nvSpPr>
        <p:spPr>
          <a:xfrm rot="4820">
            <a:off x="4819966" y="4063058"/>
            <a:ext cx="941683" cy="26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2</a:t>
            </a:r>
            <a:endParaRPr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755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Extreme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Other extreme case where PCA is NOT very useful (PC2 explains as much variance as PC1)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oogle Shape;200;p28">
            <a:extLst>
              <a:ext uri="{FF2B5EF4-FFF2-40B4-BE49-F238E27FC236}">
                <a16:creationId xmlns:a16="http://schemas.microsoft.com/office/drawing/2014/main" id="{99531833-4AB7-4BF2-8AB5-C18981716CD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7040" y="2142121"/>
            <a:ext cx="6028355" cy="4360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202;p28">
            <a:extLst>
              <a:ext uri="{FF2B5EF4-FFF2-40B4-BE49-F238E27FC236}">
                <a16:creationId xmlns:a16="http://schemas.microsoft.com/office/drawing/2014/main" id="{B17FB3AC-95CB-46EB-B88A-0A9B09CA34E5}"/>
              </a:ext>
            </a:extLst>
          </p:cNvPr>
          <p:cNvGrpSpPr/>
          <p:nvPr/>
        </p:nvGrpSpPr>
        <p:grpSpPr>
          <a:xfrm rot="-2162758">
            <a:off x="5354099" y="2634989"/>
            <a:ext cx="1483802" cy="1221939"/>
            <a:chOff x="4591425" y="1407725"/>
            <a:chExt cx="1039800" cy="1040100"/>
          </a:xfrm>
        </p:grpSpPr>
        <p:cxnSp>
          <p:nvCxnSpPr>
            <p:cNvPr id="17" name="Google Shape;203;p28">
              <a:extLst>
                <a:ext uri="{FF2B5EF4-FFF2-40B4-BE49-F238E27FC236}">
                  <a16:creationId xmlns:a16="http://schemas.microsoft.com/office/drawing/2014/main" id="{B39F7EAF-0DC3-4641-890A-26D4429E79A5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204;p28">
              <a:extLst>
                <a:ext uri="{FF2B5EF4-FFF2-40B4-BE49-F238E27FC236}">
                  <a16:creationId xmlns:a16="http://schemas.microsoft.com/office/drawing/2014/main" id="{C6686550-9EEB-44A4-9A66-D02968A2950F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8" name="Google Shape;205;p28">
            <a:extLst>
              <a:ext uri="{FF2B5EF4-FFF2-40B4-BE49-F238E27FC236}">
                <a16:creationId xmlns:a16="http://schemas.microsoft.com/office/drawing/2014/main" id="{3D3F781D-9629-4233-8A6D-13B24E169316}"/>
              </a:ext>
            </a:extLst>
          </p:cNvPr>
          <p:cNvSpPr txBox="1"/>
          <p:nvPr/>
        </p:nvSpPr>
        <p:spPr>
          <a:xfrm rot="4820">
            <a:off x="6842775" y="3345729"/>
            <a:ext cx="855901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1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30" name="Google Shape;206;p28">
            <a:extLst>
              <a:ext uri="{FF2B5EF4-FFF2-40B4-BE49-F238E27FC236}">
                <a16:creationId xmlns:a16="http://schemas.microsoft.com/office/drawing/2014/main" id="{33D05B2E-131F-4B72-8AC5-6E0012B610AB}"/>
              </a:ext>
            </a:extLst>
          </p:cNvPr>
          <p:cNvSpPr txBox="1"/>
          <p:nvPr/>
        </p:nvSpPr>
        <p:spPr>
          <a:xfrm rot="4820">
            <a:off x="4365709" y="3093838"/>
            <a:ext cx="855901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2</a:t>
            </a:r>
            <a:endParaRPr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1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Visualized in 3 Dimensions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E26479-94AD-45F9-A31C-F7EFB9212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024" y="1357272"/>
            <a:ext cx="5359501" cy="53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DCFFA-7414-42B9-B361-278D0E8E5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4494" y="5768753"/>
            <a:ext cx="1581150" cy="546100"/>
          </a:xfrm>
        </p:spPr>
        <p:txBody>
          <a:bodyPr>
            <a:normAutofit/>
          </a:bodyPr>
          <a:lstStyle/>
          <a:p>
            <a:r>
              <a:rPr lang="en-CA" dirty="0">
                <a:hlinkClick r:id="rId3"/>
              </a:rPr>
              <a:t>Source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731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The Math (yay!)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531872"/>
          </a:xfrm>
        </p:spPr>
        <p:txBody>
          <a:bodyPr>
            <a:normAutofit/>
          </a:bodyPr>
          <a:lstStyle/>
          <a:p>
            <a:r>
              <a:rPr lang="en-CA" sz="2000" dirty="0"/>
              <a:t>Suppose we have </a:t>
            </a:r>
            <a:r>
              <a:rPr lang="en-CA" sz="2000" i="1" dirty="0"/>
              <a:t>n</a:t>
            </a:r>
            <a:r>
              <a:rPr lang="en-CA" sz="2000" dirty="0"/>
              <a:t> observations, </a:t>
            </a:r>
            <a:r>
              <a:rPr lang="en-CA" sz="2000" i="1" dirty="0"/>
              <a:t>d</a:t>
            </a:r>
            <a:r>
              <a:rPr lang="en-CA" sz="2000" dirty="0"/>
              <a:t> original dimensions (variables/features), and we want to reduce down to </a:t>
            </a:r>
            <a:r>
              <a:rPr lang="en-CA" sz="2000" i="1" dirty="0"/>
              <a:t>k</a:t>
            </a:r>
            <a:r>
              <a:rPr lang="en-CA" sz="2000" dirty="0"/>
              <a:t> dimensions.</a:t>
            </a:r>
          </a:p>
          <a:p>
            <a:r>
              <a:rPr lang="en-CA" sz="2000" dirty="0"/>
              <a:t>Original data: </a:t>
            </a:r>
            <a:r>
              <a:rPr lang="en-CA" sz="2000" i="1" dirty="0"/>
              <a:t>X</a:t>
            </a:r>
            <a:r>
              <a:rPr lang="en-CA" sz="2000" baseline="-25000" dirty="0"/>
              <a:t>(</a:t>
            </a:r>
            <a:r>
              <a:rPr lang="en-CA" sz="2000" i="1" baseline="-25000" dirty="0" err="1"/>
              <a:t>n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d</a:t>
            </a:r>
            <a:r>
              <a:rPr lang="en-CA" sz="2000" baseline="-25000" dirty="0"/>
              <a:t>)</a:t>
            </a:r>
          </a:p>
          <a:p>
            <a:r>
              <a:rPr lang="en-CA" sz="2000" dirty="0"/>
              <a:t>Reduced data: Z</a:t>
            </a:r>
            <a:r>
              <a:rPr lang="en-CA" sz="2000" baseline="-25000" dirty="0"/>
              <a:t>(</a:t>
            </a:r>
            <a:r>
              <a:rPr lang="en-CA" sz="2000" i="1" baseline="-25000" dirty="0" err="1"/>
              <a:t>n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k</a:t>
            </a:r>
            <a:r>
              <a:rPr lang="en-CA" sz="2000" baseline="-25000" dirty="0"/>
              <a:t>)</a:t>
            </a:r>
          </a:p>
          <a:p>
            <a:r>
              <a:rPr lang="en-CA" sz="2000" dirty="0"/>
              <a:t>Then: Z</a:t>
            </a:r>
            <a:r>
              <a:rPr lang="en-CA" sz="2000" baseline="-25000" dirty="0"/>
              <a:t>(</a:t>
            </a:r>
            <a:r>
              <a:rPr lang="en-CA" sz="2000" i="1" baseline="-25000" dirty="0" err="1"/>
              <a:t>n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k</a:t>
            </a:r>
            <a:r>
              <a:rPr lang="en-CA" sz="2000" i="1" baseline="-25000" dirty="0"/>
              <a:t>)</a:t>
            </a:r>
            <a:r>
              <a:rPr lang="en-CA" sz="2000" i="1" dirty="0"/>
              <a:t> = X</a:t>
            </a:r>
            <a:r>
              <a:rPr lang="en-CA" sz="2000" i="1" baseline="-25000" dirty="0"/>
              <a:t>(</a:t>
            </a:r>
            <a:r>
              <a:rPr lang="en-CA" sz="2000" i="1" baseline="-25000" dirty="0" err="1"/>
              <a:t>n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d</a:t>
            </a:r>
            <a:r>
              <a:rPr lang="en-CA" sz="2000" i="1" baseline="-25000" dirty="0"/>
              <a:t>)</a:t>
            </a:r>
            <a:r>
              <a:rPr lang="en-CA" sz="2000" i="1" dirty="0"/>
              <a:t>A</a:t>
            </a:r>
            <a:r>
              <a:rPr lang="en-CA" sz="2000" i="1" baseline="-25000" dirty="0"/>
              <a:t>(</a:t>
            </a:r>
            <a:r>
              <a:rPr lang="en-CA" sz="2000" i="1" baseline="-25000" dirty="0" err="1"/>
              <a:t>d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k</a:t>
            </a:r>
            <a:r>
              <a:rPr lang="en-CA" sz="2000" i="1" baseline="-25000" dirty="0"/>
              <a:t>)</a:t>
            </a:r>
          </a:p>
          <a:p>
            <a:r>
              <a:rPr lang="en-CA" sz="2000" dirty="0"/>
              <a:t>Where: The columns of </a:t>
            </a:r>
            <a:r>
              <a:rPr lang="en-CA" sz="2000" i="1" dirty="0"/>
              <a:t>A</a:t>
            </a:r>
            <a:r>
              <a:rPr lang="en-CA" sz="2000" i="1" baseline="-25000" dirty="0"/>
              <a:t>(</a:t>
            </a:r>
            <a:r>
              <a:rPr lang="en-CA" sz="2000" i="1" baseline="-25000" dirty="0" err="1"/>
              <a:t>d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k</a:t>
            </a:r>
            <a:r>
              <a:rPr lang="en-CA" sz="2000" i="1" baseline="-25000" dirty="0"/>
              <a:t>)</a:t>
            </a:r>
            <a:r>
              <a:rPr lang="en-CA" sz="2000" i="1" dirty="0"/>
              <a:t> </a:t>
            </a:r>
            <a:r>
              <a:rPr lang="en-CA" sz="2000" dirty="0"/>
              <a:t>are the eigenvectors corresponding to </a:t>
            </a:r>
            <a:r>
              <a:rPr lang="en-CA" sz="2000" i="1" dirty="0"/>
              <a:t>k</a:t>
            </a:r>
            <a:r>
              <a:rPr lang="en-CA" sz="2000" dirty="0"/>
              <a:t> largest eigenvalues from the covariance matrix of </a:t>
            </a:r>
            <a:r>
              <a:rPr lang="en-CA" sz="2000" i="1" dirty="0"/>
              <a:t>X</a:t>
            </a:r>
            <a:r>
              <a:rPr lang="en-CA" sz="2000" dirty="0"/>
              <a:t> (</a:t>
            </a:r>
            <a:r>
              <a:rPr lang="en-CA" sz="2000" i="1" dirty="0"/>
              <a:t>C</a:t>
            </a:r>
            <a:r>
              <a:rPr lang="en-CA" sz="2000" dirty="0"/>
              <a:t> = </a:t>
            </a:r>
            <a:r>
              <a:rPr lang="en-CA" sz="2000" i="1" dirty="0"/>
              <a:t>X</a:t>
            </a:r>
            <a:r>
              <a:rPr lang="en-CA" sz="2000" i="1" baseline="30000" dirty="0"/>
              <a:t>T</a:t>
            </a:r>
            <a:r>
              <a:rPr lang="en-CA" sz="2000" i="1" dirty="0"/>
              <a:t>X</a:t>
            </a:r>
            <a:r>
              <a:rPr lang="en-CA" sz="2000" dirty="0"/>
              <a:t>/(</a:t>
            </a:r>
            <a:r>
              <a:rPr lang="en-CA" sz="2000" i="1" dirty="0"/>
              <a:t>n</a:t>
            </a:r>
            <a:r>
              <a:rPr lang="en-CA" sz="2000" dirty="0"/>
              <a:t>-1) for zero-mean data).</a:t>
            </a:r>
          </a:p>
          <a:p>
            <a:r>
              <a:rPr lang="en-CA" sz="2000" dirty="0"/>
              <a:t>For details on the math behind PCA, see </a:t>
            </a:r>
            <a:r>
              <a:rPr lang="en-CA" sz="2000" dirty="0">
                <a:hlinkClick r:id="rId2"/>
              </a:rPr>
              <a:t>here</a:t>
            </a:r>
            <a:r>
              <a:rPr lang="en-CA" sz="2000" dirty="0"/>
              <a:t>.</a:t>
            </a:r>
          </a:p>
          <a:p>
            <a:r>
              <a:rPr lang="en-CA" sz="2000" dirty="0"/>
              <a:t>Luckily we have Python’s </a:t>
            </a:r>
            <a:r>
              <a:rPr lang="en-CA" sz="2000" dirty="0" err="1"/>
              <a:t>sklearn</a:t>
            </a:r>
            <a:r>
              <a:rPr lang="en-CA" sz="2000" dirty="0"/>
              <a:t> library to do these calculations for us </a:t>
            </a:r>
            <a:r>
              <a:rPr lang="en-CA" sz="2000" dirty="0">
                <a:sym typeface="Wingdings" panose="05000000000000000000" pitchFamily="2" charset="2"/>
              </a:rPr>
              <a:t></a:t>
            </a:r>
            <a:endParaRPr lang="en-CA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Choosing the New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CA" sz="2000" dirty="0"/>
              <a:t>We can plot the </a:t>
            </a:r>
            <a:r>
              <a:rPr lang="en-CA" sz="2000" b="1" dirty="0"/>
              <a:t>cumulative explained variance</a:t>
            </a:r>
            <a:r>
              <a:rPr lang="en-CA" sz="2000" dirty="0"/>
              <a:t> to choose an optimal new dimension (i.e. number of principal components to keep).</a:t>
            </a:r>
          </a:p>
          <a:p>
            <a:pPr lvl="1"/>
            <a:r>
              <a:rPr lang="en-CA" sz="1800" dirty="0"/>
              <a:t>Shows how much variance is explained by each PC.</a:t>
            </a:r>
          </a:p>
          <a:p>
            <a:r>
              <a:rPr lang="en-CA" sz="2000" dirty="0"/>
              <a:t>Strategy: Keep number of PCs up to a certain % of total variance explained.</a:t>
            </a:r>
          </a:p>
          <a:p>
            <a:r>
              <a:rPr lang="en-CA" sz="2000" dirty="0"/>
              <a:t>Strategy: Elbow method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D3B4060-1C2D-4031-8134-B1105E29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16" y="1782981"/>
            <a:ext cx="6165220" cy="436189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007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/>
              <a:t>PCA: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836096"/>
          </a:xfrm>
        </p:spPr>
        <p:txBody>
          <a:bodyPr>
            <a:normAutofit/>
          </a:bodyPr>
          <a:lstStyle/>
          <a:p>
            <a:r>
              <a:rPr lang="en-CA" sz="2000" dirty="0"/>
              <a:t>We start with data consisting of </a:t>
            </a:r>
            <a:r>
              <a:rPr lang="en-CA" sz="2000" i="1" dirty="0"/>
              <a:t>n</a:t>
            </a:r>
            <a:r>
              <a:rPr lang="en-CA" sz="2000" dirty="0"/>
              <a:t> observations and </a:t>
            </a:r>
            <a:r>
              <a:rPr lang="en-CA" sz="2000" i="1" dirty="0"/>
              <a:t>d</a:t>
            </a:r>
            <a:r>
              <a:rPr lang="en-CA" sz="2000" dirty="0"/>
              <a:t> dimensions (</a:t>
            </a:r>
            <a:r>
              <a:rPr lang="en-CA" sz="2000" i="1" dirty="0"/>
              <a:t>X</a:t>
            </a:r>
            <a:r>
              <a:rPr lang="en-CA" sz="2000" i="1" baseline="-25000" dirty="0"/>
              <a:t>n</a:t>
            </a:r>
            <a:r>
              <a:rPr lang="en-CA" sz="2000" baseline="-25000" dirty="0"/>
              <a:t>x</a:t>
            </a:r>
            <a:r>
              <a:rPr lang="en-CA" sz="2000" i="1" baseline="-25000" dirty="0"/>
              <a:t>d</a:t>
            </a:r>
            <a:r>
              <a:rPr lang="en-CA" sz="2000" dirty="0"/>
              <a:t>)</a:t>
            </a:r>
          </a:p>
          <a:p>
            <a:pPr lvl="1"/>
            <a:r>
              <a:rPr lang="en-CA" sz="1800" dirty="0"/>
              <a:t>Want to reduce down to </a:t>
            </a:r>
            <a:r>
              <a:rPr lang="en-CA" sz="1800" i="1" dirty="0"/>
              <a:t>n</a:t>
            </a:r>
            <a:r>
              <a:rPr lang="en-CA" sz="1800" dirty="0"/>
              <a:t> observations and </a:t>
            </a:r>
            <a:r>
              <a:rPr lang="en-CA" sz="1800" i="1" dirty="0"/>
              <a:t>k </a:t>
            </a:r>
            <a:r>
              <a:rPr lang="en-CA" sz="1800" dirty="0"/>
              <a:t>(&lt; </a:t>
            </a:r>
            <a:r>
              <a:rPr lang="en-CA" sz="1800" i="1" dirty="0"/>
              <a:t>d</a:t>
            </a:r>
            <a:r>
              <a:rPr lang="en-CA" sz="1800" dirty="0"/>
              <a:t>) dimensions (</a:t>
            </a:r>
            <a:r>
              <a:rPr lang="en-CA" sz="1800" i="1" dirty="0" err="1"/>
              <a:t>Z</a:t>
            </a:r>
            <a:r>
              <a:rPr lang="en-CA" sz="1800" i="1" baseline="-25000" dirty="0" err="1"/>
              <a:t>n</a:t>
            </a:r>
            <a:r>
              <a:rPr lang="en-CA" sz="1800" baseline="-25000" dirty="0" err="1"/>
              <a:t>x</a:t>
            </a:r>
            <a:r>
              <a:rPr lang="en-CA" sz="1800" i="1" baseline="-25000" dirty="0" err="1"/>
              <a:t>k</a:t>
            </a:r>
            <a:r>
              <a:rPr lang="en-CA" sz="1800" dirty="0"/>
              <a:t>)</a:t>
            </a:r>
          </a:p>
          <a:p>
            <a:r>
              <a:rPr lang="en-CA" sz="2000" dirty="0"/>
              <a:t>PCA creates principal components (PCs)</a:t>
            </a:r>
          </a:p>
          <a:p>
            <a:pPr lvl="1"/>
            <a:r>
              <a:rPr lang="en-CA" sz="2000" i="1" dirty="0"/>
              <a:t>d</a:t>
            </a:r>
            <a:r>
              <a:rPr lang="en-CA" sz="2000" dirty="0"/>
              <a:t> vectors that represent:</a:t>
            </a:r>
          </a:p>
          <a:p>
            <a:pPr lvl="2"/>
            <a:r>
              <a:rPr lang="en-CA" dirty="0"/>
              <a:t>A series of orthogonal “best-fit” vectors</a:t>
            </a:r>
          </a:p>
          <a:p>
            <a:pPr lvl="2"/>
            <a:r>
              <a:rPr lang="en-CA" dirty="0"/>
              <a:t>A series of orthogonal vectors that point in the direction of most variance</a:t>
            </a:r>
          </a:p>
          <a:p>
            <a:pPr lvl="1"/>
            <a:r>
              <a:rPr lang="en-CA" sz="2000" dirty="0"/>
              <a:t>When data is projected onto a PC, it gives one number.</a:t>
            </a:r>
          </a:p>
          <a:p>
            <a:pPr lvl="1"/>
            <a:r>
              <a:rPr lang="en-CA" sz="2000" dirty="0"/>
              <a:t>Keep first </a:t>
            </a:r>
            <a:r>
              <a:rPr lang="en-CA" sz="2000" i="1" dirty="0"/>
              <a:t>k</a:t>
            </a:r>
            <a:r>
              <a:rPr lang="en-CA" sz="2000" dirty="0"/>
              <a:t> PCs</a:t>
            </a:r>
          </a:p>
          <a:p>
            <a:r>
              <a:rPr lang="en-CA" sz="2000" dirty="0"/>
              <a:t>Done mathematically through matrix multiplication (python: </a:t>
            </a:r>
            <a:r>
              <a:rPr lang="en-CA" sz="2000" dirty="0" err="1"/>
              <a:t>sklearn</a:t>
            </a:r>
            <a:r>
              <a:rPr lang="en-CA" sz="2000" dirty="0"/>
              <a:t>)</a:t>
            </a:r>
          </a:p>
          <a:p>
            <a:pPr lvl="1"/>
            <a:r>
              <a:rPr lang="en-CA" sz="2000" dirty="0"/>
              <a:t>Eigenvalues of covariance matrix: importance of PC</a:t>
            </a:r>
          </a:p>
          <a:p>
            <a:pPr lvl="1"/>
            <a:r>
              <a:rPr lang="en-CA" sz="2000" dirty="0"/>
              <a:t>Eigenvectors of covariance matrix: direction of PC</a:t>
            </a:r>
          </a:p>
          <a:p>
            <a:r>
              <a:rPr lang="en-CA" sz="2000" dirty="0"/>
              <a:t>Important to scale data prior to PCA (since it’s based on variance)</a:t>
            </a:r>
          </a:p>
          <a:p>
            <a:pPr lvl="1"/>
            <a:r>
              <a:rPr lang="en-CA" sz="1600" dirty="0" err="1"/>
              <a:t>StandardScaler</a:t>
            </a:r>
            <a:endParaRPr lang="en-CA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5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366681" cy="4393982"/>
          </a:xfrm>
        </p:spPr>
        <p:txBody>
          <a:bodyPr>
            <a:normAutofit/>
          </a:bodyPr>
          <a:lstStyle/>
          <a:p>
            <a:r>
              <a:rPr lang="en-CA" sz="2000" dirty="0"/>
              <a:t>Linear Discriminant Analysis</a:t>
            </a:r>
          </a:p>
          <a:p>
            <a:r>
              <a:rPr lang="en-CA" sz="2000" dirty="0"/>
              <a:t>Difference: uses the class label when choosing “PCs” (PC equivalents)</a:t>
            </a:r>
          </a:p>
          <a:p>
            <a:pPr lvl="1"/>
            <a:r>
              <a:rPr lang="en-CA" sz="1600" dirty="0"/>
              <a:t>LDA is supervised, PCA is unsupervised</a:t>
            </a:r>
          </a:p>
          <a:p>
            <a:r>
              <a:rPr lang="en-CA" sz="2000" dirty="0"/>
              <a:t>LDA aims to:</a:t>
            </a:r>
          </a:p>
          <a:p>
            <a:pPr lvl="1"/>
            <a:r>
              <a:rPr lang="en-CA" sz="1600" dirty="0"/>
              <a:t>Minimize “intra-class” variance</a:t>
            </a:r>
          </a:p>
          <a:p>
            <a:pPr lvl="1"/>
            <a:r>
              <a:rPr lang="en-CA" sz="1600" dirty="0"/>
              <a:t>Maximize “inter-class” variance</a:t>
            </a:r>
          </a:p>
          <a:p>
            <a:r>
              <a:rPr lang="en-CA" sz="2000" dirty="0"/>
              <a:t>LDA can only be done for classification</a:t>
            </a:r>
          </a:p>
          <a:p>
            <a:pPr lvl="1"/>
            <a:r>
              <a:rPr lang="en-CA" sz="1600" dirty="0"/>
              <a:t>Target variable is categorical</a:t>
            </a:r>
          </a:p>
          <a:p>
            <a:endParaRPr lang="en-CA" sz="2000" dirty="0"/>
          </a:p>
          <a:p>
            <a:endParaRPr lang="en-CA" sz="17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oogle Shape;308;p37">
            <a:extLst>
              <a:ext uri="{FF2B5EF4-FFF2-40B4-BE49-F238E27FC236}">
                <a16:creationId xmlns:a16="http://schemas.microsoft.com/office/drawing/2014/main" id="{CFE61078-CCBC-4FA2-BD10-5BD4F360DE99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97150" y="1085081"/>
            <a:ext cx="5607849" cy="2813427"/>
          </a:xfrm>
          <a:prstGeom prst="rect">
            <a:avLst/>
          </a:prstGeom>
          <a:noFill/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A comparison of reduction result with PCA and LDA.">
            <a:extLst>
              <a:ext uri="{FF2B5EF4-FFF2-40B4-BE49-F238E27FC236}">
                <a16:creationId xmlns:a16="http://schemas.microsoft.com/office/drawing/2014/main" id="{5C01D522-DDDF-43AC-98B7-C839DC8CD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" b="7514"/>
          <a:stretch/>
        </p:blipFill>
        <p:spPr bwMode="auto">
          <a:xfrm>
            <a:off x="6215641" y="4078490"/>
            <a:ext cx="4770866" cy="259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91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3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C763B-F8B3-4253-B7C1-713F08E5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/>
              <a:t>Introduction</a:t>
            </a:r>
            <a:endParaRPr lang="en-C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A885C-ABA2-49F5-ADE4-4FC8C86C7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6995581" cy="4393982"/>
          </a:xfrm>
        </p:spPr>
        <p:txBody>
          <a:bodyPr>
            <a:noAutofit/>
          </a:bodyPr>
          <a:lstStyle/>
          <a:p>
            <a:r>
              <a:rPr lang="en-CA" sz="2000" dirty="0"/>
              <a:t>Instructor: Dr. Jeremy Eng (engj@saskpolytech.ca)</a:t>
            </a:r>
          </a:p>
          <a:p>
            <a:r>
              <a:rPr lang="en-CA" sz="2000" dirty="0"/>
              <a:t>Lead Cloud Applications and Data Instructor at </a:t>
            </a:r>
            <a:r>
              <a:rPr lang="en-CA" sz="2000" dirty="0" err="1"/>
              <a:t>Sask</a:t>
            </a:r>
            <a:r>
              <a:rPr lang="en-CA" sz="2000" dirty="0"/>
              <a:t> Polytech</a:t>
            </a:r>
          </a:p>
          <a:p>
            <a:r>
              <a:rPr lang="en-CA" sz="2000" dirty="0"/>
              <a:t>Born and raised in Saskatoon, Saskatchewan</a:t>
            </a:r>
          </a:p>
          <a:p>
            <a:r>
              <a:rPr lang="en-CA" sz="2000" dirty="0"/>
              <a:t>PhD in Statistics</a:t>
            </a:r>
          </a:p>
          <a:p>
            <a:r>
              <a:rPr lang="en-CA" sz="2000" dirty="0"/>
              <a:t>Research Areas:</a:t>
            </a:r>
          </a:p>
          <a:p>
            <a:pPr lvl="1"/>
            <a:r>
              <a:rPr lang="en-CA" sz="1800" dirty="0"/>
              <a:t>Big data simulations involving Monte Carlo techniques</a:t>
            </a:r>
          </a:p>
          <a:p>
            <a:pPr lvl="1"/>
            <a:r>
              <a:rPr lang="en-CA" sz="1800" dirty="0"/>
              <a:t>Developing and applying machine learning techniques to model COVID-19 spread in Saskatchewan and Canada (PMCMC)</a:t>
            </a:r>
          </a:p>
          <a:p>
            <a:r>
              <a:rPr lang="en-CA" sz="2000" dirty="0"/>
              <a:t>Microsoft Certified Trainer</a:t>
            </a:r>
          </a:p>
          <a:p>
            <a:r>
              <a:rPr lang="en-CA" sz="2000" dirty="0"/>
              <a:t>LinkedIn: </a:t>
            </a:r>
            <a:r>
              <a:rPr lang="en-CA" sz="2000" dirty="0">
                <a:hlinkClick r:id="rId3"/>
              </a:rPr>
              <a:t>https://www.linkedin.com/in/jeremy-eng-sk/</a:t>
            </a:r>
            <a:endParaRPr lang="en-CA" sz="2000" dirty="0"/>
          </a:p>
          <a:p>
            <a:endParaRPr lang="en-US" sz="2000" dirty="0"/>
          </a:p>
          <a:p>
            <a:endParaRPr lang="en-CA" sz="2000" dirty="0"/>
          </a:p>
          <a:p>
            <a:endParaRPr lang="en-CA" sz="20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8" name="Isosceles Triangle 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0" name="Rectangle 4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4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9C469F5E-E8B2-4BE4-B102-555C9395D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843" y="1457471"/>
            <a:ext cx="3356688" cy="33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0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LDA: Multi-Class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836096"/>
          </a:xfrm>
        </p:spPr>
        <p:txBody>
          <a:bodyPr>
            <a:normAutofit/>
          </a:bodyPr>
          <a:lstStyle/>
          <a:p>
            <a:r>
              <a:rPr lang="en-CA" sz="2000" dirty="0"/>
              <a:t>Two dimensions, three classes.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oogle Shape;314;p38">
            <a:extLst>
              <a:ext uri="{FF2B5EF4-FFF2-40B4-BE49-F238E27FC236}">
                <a16:creationId xmlns:a16="http://schemas.microsoft.com/office/drawing/2014/main" id="{B1A7EF4F-1C39-438B-BBEE-3726E77B5C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8622"/>
          <a:stretch/>
        </p:blipFill>
        <p:spPr>
          <a:xfrm>
            <a:off x="3418328" y="2442708"/>
            <a:ext cx="5355344" cy="4123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16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LDA: Iris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4113274" cy="4981613"/>
          </a:xfrm>
        </p:spPr>
        <p:txBody>
          <a:bodyPr>
            <a:normAutofit/>
          </a:bodyPr>
          <a:lstStyle/>
          <a:p>
            <a:r>
              <a:rPr lang="en-CA" sz="2000" dirty="0"/>
              <a:t>Famous </a:t>
            </a:r>
            <a:r>
              <a:rPr lang="en-CA" sz="2000" dirty="0">
                <a:hlinkClick r:id="rId3"/>
              </a:rPr>
              <a:t>Iris dataset</a:t>
            </a:r>
            <a:r>
              <a:rPr lang="en-CA" sz="2000" dirty="0"/>
              <a:t> from </a:t>
            </a:r>
            <a:r>
              <a:rPr lang="en-CA" sz="2000" dirty="0" err="1"/>
              <a:t>sklearn.datasets</a:t>
            </a:r>
            <a:r>
              <a:rPr lang="en-CA" sz="2000" dirty="0"/>
              <a:t> by Sir R.A. Fisher</a:t>
            </a:r>
          </a:p>
          <a:p>
            <a:r>
              <a:rPr lang="en-CA" sz="2000" dirty="0"/>
              <a:t>3 classes (target variable)</a:t>
            </a:r>
          </a:p>
          <a:p>
            <a:pPr lvl="1"/>
            <a:r>
              <a:rPr lang="en-CA" sz="1800" dirty="0" err="1"/>
              <a:t>Setosa</a:t>
            </a:r>
            <a:endParaRPr lang="en-CA" sz="1800" dirty="0"/>
          </a:p>
          <a:p>
            <a:pPr lvl="1"/>
            <a:r>
              <a:rPr lang="en-CA" sz="1800" dirty="0"/>
              <a:t>Versicolour</a:t>
            </a:r>
          </a:p>
          <a:p>
            <a:pPr lvl="1"/>
            <a:r>
              <a:rPr lang="en-CA" sz="1800" dirty="0"/>
              <a:t>Virginica</a:t>
            </a:r>
          </a:p>
          <a:p>
            <a:r>
              <a:rPr lang="en-CA" sz="2000" dirty="0"/>
              <a:t>4 attributes</a:t>
            </a:r>
          </a:p>
          <a:p>
            <a:pPr lvl="1"/>
            <a:r>
              <a:rPr lang="en-CA" sz="1800" dirty="0"/>
              <a:t>Sepal length</a:t>
            </a:r>
          </a:p>
          <a:p>
            <a:pPr lvl="1"/>
            <a:r>
              <a:rPr lang="en-CA" sz="1800" dirty="0"/>
              <a:t>Sepal width</a:t>
            </a:r>
          </a:p>
          <a:p>
            <a:pPr lvl="1"/>
            <a:r>
              <a:rPr lang="en-CA" sz="1800" dirty="0"/>
              <a:t>Petal length</a:t>
            </a:r>
          </a:p>
          <a:p>
            <a:pPr lvl="1"/>
            <a:r>
              <a:rPr lang="en-CA" sz="1800" dirty="0"/>
              <a:t>Petal width</a:t>
            </a:r>
          </a:p>
          <a:p>
            <a:r>
              <a:rPr lang="en-CA" sz="2000" dirty="0"/>
              <a:t>What is the original dimension?</a:t>
            </a:r>
          </a:p>
          <a:p>
            <a:r>
              <a:rPr lang="en-CA" sz="2000" dirty="0"/>
              <a:t>Can we use PCA, LDA, or both?</a:t>
            </a:r>
          </a:p>
          <a:p>
            <a:pPr lvl="1"/>
            <a:r>
              <a:rPr lang="en-CA" sz="1800" dirty="0"/>
              <a:t>Why?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oogle Shape;320;p39">
            <a:extLst>
              <a:ext uri="{FF2B5EF4-FFF2-40B4-BE49-F238E27FC236}">
                <a16:creationId xmlns:a16="http://schemas.microsoft.com/office/drawing/2014/main" id="{7A7E3FA2-2177-42D5-A8B1-56F4D83076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56743" y="2108602"/>
            <a:ext cx="7159923" cy="3293564"/>
          </a:xfrm>
          <a:prstGeom prst="rect">
            <a:avLst/>
          </a:prstGeom>
          <a:noFill/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57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LDA: Iris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CA" sz="2000" dirty="0"/>
              <a:t>Visualize each of the original 4 dimensions</a:t>
            </a:r>
          </a:p>
          <a:p>
            <a:r>
              <a:rPr lang="en-CA" sz="2000" dirty="0"/>
              <a:t>If you had to choose 2 of these dimensions which would you choose?</a:t>
            </a:r>
          </a:p>
          <a:p>
            <a:pPr lvl="1"/>
            <a:r>
              <a:rPr lang="en-CA" sz="1800" dirty="0"/>
              <a:t>Some dimensions are better than others</a:t>
            </a:r>
          </a:p>
          <a:p>
            <a:r>
              <a:rPr lang="en-CA" sz="2000" dirty="0"/>
              <a:t>LDA will create “components” that best separate the classes.</a:t>
            </a:r>
          </a:p>
          <a:p>
            <a:pPr lvl="1"/>
            <a:r>
              <a:rPr lang="en-CA" sz="1600" dirty="0"/>
              <a:t>Minimize “intra-class” variance</a:t>
            </a:r>
          </a:p>
          <a:p>
            <a:pPr lvl="1"/>
            <a:r>
              <a:rPr lang="en-CA" sz="1600" dirty="0"/>
              <a:t>Maximize “inter-class” variance</a:t>
            </a:r>
          </a:p>
          <a:p>
            <a:pPr lvl="1"/>
            <a:endParaRPr lang="en-CA" sz="16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oogle Shape;326;p40">
            <a:extLst>
              <a:ext uri="{FF2B5EF4-FFF2-40B4-BE49-F238E27FC236}">
                <a16:creationId xmlns:a16="http://schemas.microsoft.com/office/drawing/2014/main" id="{0CBD40EA-179F-4C84-9212-DD78DAA9469D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513998" y="1782981"/>
            <a:ext cx="5815856" cy="4361892"/>
          </a:xfrm>
          <a:prstGeom prst="rect">
            <a:avLst/>
          </a:prstGeom>
          <a:noFill/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610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LDA: LDA on the Iris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CA" sz="2000" dirty="0"/>
              <a:t>These are the results after using LDA to reduce the dimension down to two.</a:t>
            </a:r>
          </a:p>
          <a:p>
            <a:r>
              <a:rPr lang="en-CA" sz="2000" dirty="0"/>
              <a:t>Since we are down to dim=2, we can now visualize.</a:t>
            </a:r>
          </a:p>
          <a:p>
            <a:r>
              <a:rPr lang="en-CA" sz="2000" dirty="0"/>
              <a:t>How would we use these LDA dimensions to classify Iris type?</a:t>
            </a:r>
          </a:p>
          <a:p>
            <a:r>
              <a:rPr lang="en-CA" sz="2000" dirty="0"/>
              <a:t>In practice, how many dimensions do you think we need?</a:t>
            </a:r>
            <a:endParaRPr lang="en-CA" sz="1600" dirty="0"/>
          </a:p>
          <a:p>
            <a:pPr lvl="1"/>
            <a:endParaRPr lang="en-CA" sz="16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Google Shape;333;p41">
            <a:extLst>
              <a:ext uri="{FF2B5EF4-FFF2-40B4-BE49-F238E27FC236}">
                <a16:creationId xmlns:a16="http://schemas.microsoft.com/office/drawing/2014/main" id="{A0BD45FB-F954-4F55-AB8F-40987096C1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584" y="1328715"/>
            <a:ext cx="5809616" cy="217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34;p41">
            <a:extLst>
              <a:ext uri="{FF2B5EF4-FFF2-40B4-BE49-F238E27FC236}">
                <a16:creationId xmlns:a16="http://schemas.microsoft.com/office/drawing/2014/main" id="{F4076923-14DF-4DC4-9E8C-5A29F1A69C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476" y="3695707"/>
            <a:ext cx="3928720" cy="2619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086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 vs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836096"/>
          </a:xfrm>
        </p:spPr>
        <p:txBody>
          <a:bodyPr>
            <a:normAutofit/>
          </a:bodyPr>
          <a:lstStyle/>
          <a:p>
            <a:r>
              <a:rPr lang="en-CA" sz="2000" dirty="0"/>
              <a:t>Both are dimensionality reduction techniques.</a:t>
            </a:r>
          </a:p>
          <a:p>
            <a:r>
              <a:rPr lang="en-CA" sz="2000" dirty="0"/>
              <a:t>Both create new dimensions by using linear combinations of original dimensions</a:t>
            </a:r>
          </a:p>
          <a:p>
            <a:pPr lvl="1"/>
            <a:r>
              <a:rPr lang="en-CA" sz="1800" dirty="0"/>
              <a:t>Create new basis in a way that minimizes “lost information”</a:t>
            </a:r>
          </a:p>
          <a:p>
            <a:r>
              <a:rPr lang="en-CA" sz="2000" dirty="0"/>
              <a:t>PCA is most popular</a:t>
            </a:r>
          </a:p>
          <a:p>
            <a:r>
              <a:rPr lang="en-CA" sz="2000" dirty="0"/>
              <a:t>PCA is unsupervised, LDA is supervised</a:t>
            </a:r>
          </a:p>
          <a:p>
            <a:pPr lvl="1"/>
            <a:r>
              <a:rPr lang="en-CA" sz="1800" dirty="0"/>
              <a:t>LDA further requires target variable to be categorical</a:t>
            </a:r>
          </a:p>
          <a:p>
            <a:r>
              <a:rPr lang="en-CA" sz="2000" dirty="0"/>
              <a:t>PCA creates successive PCs in directions of MOST variance</a:t>
            </a:r>
          </a:p>
          <a:p>
            <a:r>
              <a:rPr lang="en-CA" sz="2000" dirty="0"/>
              <a:t>LDA creates successive components that</a:t>
            </a:r>
          </a:p>
          <a:p>
            <a:pPr lvl="1"/>
            <a:r>
              <a:rPr lang="en-CA" sz="1800" dirty="0"/>
              <a:t>Minimize “intra-class” variance</a:t>
            </a:r>
          </a:p>
          <a:p>
            <a:pPr lvl="1"/>
            <a:r>
              <a:rPr lang="en-CA" sz="1800" dirty="0"/>
              <a:t>Maximize “inter-class” variance</a:t>
            </a:r>
          </a:p>
          <a:p>
            <a:endParaRPr lang="en-CA" sz="2200" dirty="0"/>
          </a:p>
          <a:p>
            <a:pPr lvl="1"/>
            <a:endParaRPr lang="en-CA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6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Feature Selection vs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5973641" cy="4450671"/>
          </a:xfrm>
        </p:spPr>
        <p:txBody>
          <a:bodyPr>
            <a:normAutofit/>
          </a:bodyPr>
          <a:lstStyle/>
          <a:p>
            <a:r>
              <a:rPr lang="en-CA" sz="2000" dirty="0"/>
              <a:t>PCA and LDA were </a:t>
            </a:r>
            <a:r>
              <a:rPr lang="en-CA" sz="2000" b="1" dirty="0"/>
              <a:t>dimensionality reduction </a:t>
            </a:r>
            <a:r>
              <a:rPr lang="en-CA" sz="2000" dirty="0"/>
              <a:t>techniques</a:t>
            </a:r>
          </a:p>
          <a:p>
            <a:r>
              <a:rPr lang="en-CA" sz="2000" dirty="0"/>
              <a:t>Filter and Wrapper methods are </a:t>
            </a:r>
            <a:r>
              <a:rPr lang="en-CA" sz="2000" b="1" dirty="0"/>
              <a:t>variable selection techniques</a:t>
            </a:r>
          </a:p>
          <a:p>
            <a:r>
              <a:rPr lang="en-US" sz="2000" b="1" dirty="0"/>
              <a:t>Dimensionality reduction</a:t>
            </a:r>
            <a:r>
              <a:rPr lang="en-US" sz="2000" dirty="0"/>
              <a:t>: Creates new features that are functions of the original ones (for PCA/LDA, linear combinations of the original ones).</a:t>
            </a:r>
          </a:p>
          <a:p>
            <a:pPr lvl="1"/>
            <a:r>
              <a:rPr lang="en-US" sz="1800" dirty="0"/>
              <a:t>Less information lost</a:t>
            </a:r>
          </a:p>
          <a:p>
            <a:pPr lvl="1"/>
            <a:r>
              <a:rPr lang="en-US" sz="1800" dirty="0"/>
              <a:t>Less interpretability</a:t>
            </a:r>
          </a:p>
          <a:p>
            <a:r>
              <a:rPr lang="en-CA" sz="2000" b="1" dirty="0"/>
              <a:t>Feature Selection</a:t>
            </a:r>
            <a:r>
              <a:rPr lang="en-CA" sz="2000" dirty="0"/>
              <a:t>: </a:t>
            </a:r>
            <a:r>
              <a:rPr lang="en-US" sz="2000" dirty="0"/>
              <a:t>Removes redundant features and keeps important ones (no new features created).</a:t>
            </a:r>
          </a:p>
          <a:p>
            <a:pPr lvl="1"/>
            <a:r>
              <a:rPr lang="en-US" sz="1600" dirty="0"/>
              <a:t>More information lost</a:t>
            </a:r>
          </a:p>
          <a:p>
            <a:pPr lvl="1"/>
            <a:r>
              <a:rPr lang="en-US" sz="1600" dirty="0"/>
              <a:t>More interpretability</a:t>
            </a:r>
            <a:endParaRPr lang="en-CA" sz="16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4EC596-152C-4CDF-970B-21E118E4A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3587" y="2108602"/>
            <a:ext cx="4882057" cy="335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219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Feature Selection vs Dimensionality Reduction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8325EF0F-ED5A-44AE-ABE6-DA9095975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2" y="2282852"/>
            <a:ext cx="5262928" cy="3272862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61A73A1F-E998-4239-A4A7-0CB13B6E7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203999"/>
              </p:ext>
            </p:extLst>
          </p:nvPr>
        </p:nvGraphicFramePr>
        <p:xfrm>
          <a:off x="6648701" y="2582371"/>
          <a:ext cx="2454486" cy="267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243">
                  <a:extLst>
                    <a:ext uri="{9D8B030D-6E8A-4147-A177-3AD203B41FA5}">
                      <a16:colId xmlns:a16="http://schemas.microsoft.com/office/drawing/2014/main" val="3129644898"/>
                    </a:ext>
                  </a:extLst>
                </a:gridCol>
                <a:gridCol w="1227243">
                  <a:extLst>
                    <a:ext uri="{9D8B030D-6E8A-4147-A177-3AD203B41FA5}">
                      <a16:colId xmlns:a16="http://schemas.microsoft.com/office/drawing/2014/main" val="2614583512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height (h)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weight (w)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39387823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170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80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76776129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175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81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360077065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161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71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3712989599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182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83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223853958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164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76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217966636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76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461559361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185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90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3847758368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3DF50333-233B-4E17-AC32-AAB443701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63284"/>
              </p:ext>
            </p:extLst>
          </p:nvPr>
        </p:nvGraphicFramePr>
        <p:xfrm>
          <a:off x="10398589" y="2582371"/>
          <a:ext cx="795508" cy="267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508">
                  <a:extLst>
                    <a:ext uri="{9D8B030D-6E8A-4147-A177-3AD203B41FA5}">
                      <a16:colId xmlns:a16="http://schemas.microsoft.com/office/drawing/2014/main" val="3125353131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???</a:t>
                      </a:r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1973870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323982472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756241025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259456617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424075773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2105249627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2698076009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3256975655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2DCB5F-6765-48D5-8392-013017E0C60F}"/>
              </a:ext>
            </a:extLst>
          </p:cNvPr>
          <p:cNvCxnSpPr/>
          <p:nvPr/>
        </p:nvCxnSpPr>
        <p:spPr>
          <a:xfrm>
            <a:off x="9344274" y="3919283"/>
            <a:ext cx="733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791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Filter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5452533" cy="4836096"/>
          </a:xfrm>
        </p:spPr>
        <p:txBody>
          <a:bodyPr>
            <a:normAutofit/>
          </a:bodyPr>
          <a:lstStyle/>
          <a:p>
            <a:r>
              <a:rPr lang="en-US" sz="2000" dirty="0"/>
              <a:t>Give each feature a “score” that represents how “important” it is.</a:t>
            </a:r>
          </a:p>
          <a:p>
            <a:r>
              <a:rPr lang="en-US" sz="2000" dirty="0"/>
              <a:t>Scores can be based on:</a:t>
            </a:r>
          </a:p>
          <a:p>
            <a:pPr lvl="1"/>
            <a:r>
              <a:rPr lang="en-US" sz="1800" b="1" dirty="0"/>
              <a:t>Correlation with target variable</a:t>
            </a:r>
          </a:p>
          <a:p>
            <a:pPr lvl="1"/>
            <a:r>
              <a:rPr lang="en-US" sz="1800" dirty="0"/>
              <a:t>High/low variance</a:t>
            </a:r>
          </a:p>
          <a:p>
            <a:pPr lvl="1"/>
            <a:r>
              <a:rPr lang="en-US" sz="1800" dirty="0"/>
              <a:t>Feature similarity (correlation between features)</a:t>
            </a:r>
          </a:p>
          <a:p>
            <a:r>
              <a:rPr lang="en-US" sz="2000" dirty="0"/>
              <a:t>Keep features with high scores, discard features with low scores.</a:t>
            </a:r>
            <a:endParaRPr lang="en-US" sz="1800" dirty="0"/>
          </a:p>
          <a:p>
            <a:r>
              <a:rPr lang="en-US" sz="2000" dirty="0"/>
              <a:t>Applied </a:t>
            </a:r>
            <a:r>
              <a:rPr lang="en-US" sz="2000" b="1" dirty="0"/>
              <a:t>before</a:t>
            </a:r>
            <a:r>
              <a:rPr lang="en-US" sz="2000" dirty="0"/>
              <a:t> training ML model</a:t>
            </a:r>
          </a:p>
          <a:p>
            <a:r>
              <a:rPr lang="en-US" sz="2000" dirty="0"/>
              <a:t>Advantages: </a:t>
            </a:r>
          </a:p>
          <a:p>
            <a:pPr lvl="1"/>
            <a:r>
              <a:rPr lang="en-US" sz="1800" dirty="0"/>
              <a:t>Fast—no training involved, just calculations</a:t>
            </a:r>
          </a:p>
          <a:p>
            <a:r>
              <a:rPr lang="en-US" sz="2000" dirty="0"/>
              <a:t>Disadvantages: </a:t>
            </a:r>
          </a:p>
          <a:p>
            <a:pPr lvl="1"/>
            <a:r>
              <a:rPr lang="en-US" sz="1800" dirty="0"/>
              <a:t>Can ignore feature combinations</a:t>
            </a:r>
          </a:p>
          <a:p>
            <a:pPr lvl="1"/>
            <a:r>
              <a:rPr lang="en-US" sz="1800" dirty="0"/>
              <a:t>May keep redundant features</a:t>
            </a:r>
          </a:p>
          <a:p>
            <a:endParaRPr lang="en-CA" sz="2000" dirty="0"/>
          </a:p>
          <a:p>
            <a:pPr lvl="1"/>
            <a:endParaRPr lang="en-CA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0180BD-317E-4230-8951-2A296AE6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5" y="2336852"/>
            <a:ext cx="5766590" cy="319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847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Wrapper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41256" cy="4836096"/>
          </a:xfrm>
        </p:spPr>
        <p:txBody>
          <a:bodyPr>
            <a:normAutofit/>
          </a:bodyPr>
          <a:lstStyle/>
          <a:p>
            <a:r>
              <a:rPr lang="en-US" sz="2000" dirty="0"/>
              <a:t>Train model </a:t>
            </a:r>
            <a:r>
              <a:rPr lang="en-US" sz="2000" b="1" dirty="0"/>
              <a:t>multiple</a:t>
            </a:r>
            <a:r>
              <a:rPr lang="en-US" sz="2000" dirty="0"/>
              <a:t> times with different combinations of subsets of features.</a:t>
            </a:r>
          </a:p>
          <a:p>
            <a:r>
              <a:rPr lang="en-US" sz="2000" dirty="0"/>
              <a:t>Goal is to find the “best” subset of features.</a:t>
            </a:r>
          </a:p>
          <a:p>
            <a:r>
              <a:rPr lang="en-US" sz="2000" dirty="0"/>
              <a:t>Advantages:</a:t>
            </a:r>
          </a:p>
          <a:p>
            <a:pPr lvl="1"/>
            <a:r>
              <a:rPr lang="en-US" sz="1800" dirty="0"/>
              <a:t>Evaluates features in context of others</a:t>
            </a:r>
          </a:p>
          <a:p>
            <a:pPr lvl="1"/>
            <a:r>
              <a:rPr lang="en-US" sz="1800" dirty="0"/>
              <a:t>Performance-driven</a:t>
            </a:r>
          </a:p>
          <a:p>
            <a:r>
              <a:rPr lang="en-US" sz="2000" dirty="0"/>
              <a:t>Disadvantages:</a:t>
            </a:r>
          </a:p>
          <a:p>
            <a:pPr lvl="1"/>
            <a:r>
              <a:rPr lang="en-US" sz="1800" dirty="0"/>
              <a:t>Slow (must re-train model each time)</a:t>
            </a:r>
          </a:p>
          <a:p>
            <a:r>
              <a:rPr lang="en-US" sz="2000" dirty="0"/>
              <a:t>Popular wrapper methods:</a:t>
            </a:r>
          </a:p>
          <a:p>
            <a:pPr lvl="1"/>
            <a:r>
              <a:rPr lang="en-CA" sz="1800" dirty="0"/>
              <a:t>Forward selection</a:t>
            </a:r>
          </a:p>
          <a:p>
            <a:pPr lvl="1"/>
            <a:r>
              <a:rPr lang="en-CA" sz="1800" dirty="0"/>
              <a:t>Backward selection</a:t>
            </a:r>
          </a:p>
          <a:p>
            <a:pPr lvl="1"/>
            <a:r>
              <a:rPr lang="en-CA" sz="1800" dirty="0"/>
              <a:t>Stepwise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Feature Selection for Machine Learning in Python — Wrapper Methods | by  Jack Tan | Towards Data Science">
            <a:extLst>
              <a:ext uri="{FF2B5EF4-FFF2-40B4-BE49-F238E27FC236}">
                <a16:creationId xmlns:a16="http://schemas.microsoft.com/office/drawing/2014/main" id="{EC3836E2-7503-4F9E-A999-DF196497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724" y="2071728"/>
            <a:ext cx="6361716" cy="30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63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Wrapper Methods: Forward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4496563" cy="475328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SelectedFeatures</a:t>
            </a:r>
            <a:r>
              <a:rPr lang="en-US" sz="2000" dirty="0"/>
              <a:t> = [ 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F in (</a:t>
            </a:r>
            <a:r>
              <a:rPr lang="en-US" sz="2000" dirty="0" err="1"/>
              <a:t>AllFeatures</a:t>
            </a:r>
            <a:r>
              <a:rPr lang="en-US" sz="2000" dirty="0"/>
              <a:t> - </a:t>
            </a:r>
            <a:r>
              <a:rPr lang="en-US" sz="2000" dirty="0" err="1"/>
              <a:t>SelectedFeatures</a:t>
            </a:r>
            <a:r>
              <a:rPr lang="en-US" sz="2000" dirty="0"/>
              <a:t>) that, if added to </a:t>
            </a:r>
            <a:r>
              <a:rPr lang="en-US" sz="2000" dirty="0" err="1"/>
              <a:t>SelectedFeatures</a:t>
            </a:r>
            <a:r>
              <a:rPr lang="en-US" sz="2000" dirty="0"/>
              <a:t>, best improves model performance.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If adding F improved performance more than some threshold, permanently add it to </a:t>
            </a:r>
            <a:r>
              <a:rPr lang="en-US" sz="2000" dirty="0" err="1"/>
              <a:t>SelectedFeatures</a:t>
            </a:r>
            <a:r>
              <a:rPr lang="en-US" sz="2000" dirty="0"/>
              <a:t> and go back to 2.</a:t>
            </a:r>
          </a:p>
          <a:p>
            <a:r>
              <a:rPr lang="en-US" sz="2000" dirty="0"/>
              <a:t>Efficient for choosing a small subset of features.</a:t>
            </a:r>
          </a:p>
          <a:p>
            <a:r>
              <a:rPr lang="en-US" sz="2000" dirty="0"/>
              <a:t>Misses features whose usefulness requires other features (feature synergy).</a:t>
            </a:r>
          </a:p>
          <a:p>
            <a:pPr marL="457200" indent="-457200">
              <a:buFont typeface="+mj-lt"/>
              <a:buAutoNum type="arabicPeriod"/>
            </a:pPr>
            <a:endParaRPr lang="en-CA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C3668BD8-8A53-4258-85FF-EB9B990A2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388" y="1935308"/>
            <a:ext cx="6079256" cy="380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0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301CC-08EC-41BA-8513-E973D76D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CA" sz="3600" dirty="0"/>
              <a:t>Outline</a:t>
            </a:r>
          </a:p>
        </p:txBody>
      </p:sp>
      <p:sp>
        <p:nvSpPr>
          <p:cNvPr id="43" name="Rectangle 2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2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2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Rectangle 2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3D1B-C3F9-4952-889D-D7D4744E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r>
              <a:rPr lang="en-CA" sz="2000" dirty="0"/>
              <a:t>Intro to dimensionality reduction</a:t>
            </a:r>
          </a:p>
          <a:p>
            <a:pPr lvl="1"/>
            <a:r>
              <a:rPr lang="en-CA" sz="1800" dirty="0"/>
              <a:t>Motivation</a:t>
            </a:r>
          </a:p>
          <a:p>
            <a:pPr lvl="1"/>
            <a:r>
              <a:rPr lang="en-CA" sz="1800" dirty="0"/>
              <a:t>Two classes: dimensionality reduction and variable selection</a:t>
            </a:r>
          </a:p>
          <a:p>
            <a:r>
              <a:rPr lang="en-CA" sz="2000" dirty="0"/>
              <a:t>Dimensionality reduction techniques</a:t>
            </a:r>
          </a:p>
          <a:p>
            <a:pPr lvl="1"/>
            <a:r>
              <a:rPr lang="en-CA" sz="1800" dirty="0"/>
              <a:t>Principal Component Analysis (PCA)</a:t>
            </a:r>
          </a:p>
          <a:p>
            <a:pPr lvl="1"/>
            <a:r>
              <a:rPr lang="en-CA" sz="1800" dirty="0"/>
              <a:t>Linear Discriminant Analysis (LDA)</a:t>
            </a:r>
          </a:p>
          <a:p>
            <a:r>
              <a:rPr lang="en-CA" sz="2000" dirty="0"/>
              <a:t>Variable selection techniques</a:t>
            </a:r>
          </a:p>
          <a:p>
            <a:pPr lvl="1"/>
            <a:r>
              <a:rPr lang="en-CA" sz="1800" dirty="0"/>
              <a:t>Filter Methods</a:t>
            </a:r>
          </a:p>
          <a:p>
            <a:pPr lvl="1"/>
            <a:r>
              <a:rPr lang="en-CA" sz="1800" dirty="0"/>
              <a:t>Wrapper Methods</a:t>
            </a:r>
          </a:p>
          <a:p>
            <a:r>
              <a:rPr lang="en-CA" sz="2000" dirty="0"/>
              <a:t>PCA demo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3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Wrapper Methods: Backward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5147731" cy="483609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err="1"/>
              <a:t>SelectedFeatures</a:t>
            </a:r>
            <a:r>
              <a:rPr lang="en-US" sz="2200" dirty="0"/>
              <a:t> = </a:t>
            </a:r>
            <a:r>
              <a:rPr lang="en-US" sz="2200" dirty="0" err="1"/>
              <a:t>AllFeatures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Find F in </a:t>
            </a:r>
            <a:r>
              <a:rPr lang="en-US" sz="2200" dirty="0" err="1"/>
              <a:t>SelectedFeatures</a:t>
            </a:r>
            <a:r>
              <a:rPr lang="en-US" sz="2200" dirty="0"/>
              <a:t> that, if removed from </a:t>
            </a:r>
            <a:r>
              <a:rPr lang="en-US" sz="2200" dirty="0" err="1"/>
              <a:t>SelectedFeatures</a:t>
            </a:r>
            <a:r>
              <a:rPr lang="en-US" sz="2200" dirty="0"/>
              <a:t>, best improves model performance (or decreases model performance the least).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If removing F improved (or decreased) performance more (or less) than some threshold, permanently remove it from </a:t>
            </a:r>
            <a:r>
              <a:rPr lang="en-US" sz="2200" dirty="0" err="1"/>
              <a:t>SelectedFeatures</a:t>
            </a:r>
            <a:r>
              <a:rPr lang="en-US" sz="2200" dirty="0"/>
              <a:t> and go back to 2.</a:t>
            </a:r>
          </a:p>
          <a:p>
            <a:r>
              <a:rPr lang="en-US" sz="2200" dirty="0"/>
              <a:t>Efficient for discarding a small subset of features.</a:t>
            </a:r>
          </a:p>
          <a:p>
            <a:r>
              <a:rPr lang="en-US" sz="2200" dirty="0"/>
              <a:t>Preserves features whose usefulness requires other features.</a:t>
            </a:r>
          </a:p>
          <a:p>
            <a:r>
              <a:rPr lang="en-US" sz="2200" dirty="0"/>
              <a:t>Less efficient for computation.</a:t>
            </a:r>
          </a:p>
          <a:p>
            <a:pPr lvl="1"/>
            <a:r>
              <a:rPr lang="en-US" sz="1900" dirty="0"/>
              <a:t>It takes more time to fit models with all features than with one feature.</a:t>
            </a:r>
          </a:p>
          <a:p>
            <a:endParaRPr lang="en-CA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077110-5692-4A58-ACE4-4D863DD42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"/>
          <a:stretch/>
        </p:blipFill>
        <p:spPr bwMode="auto">
          <a:xfrm>
            <a:off x="6261992" y="1935308"/>
            <a:ext cx="5576047" cy="360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54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Wrapper Methods: Stepwise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10575820" cy="4450671"/>
          </a:xfrm>
        </p:spPr>
        <p:txBody>
          <a:bodyPr>
            <a:normAutofit/>
          </a:bodyPr>
          <a:lstStyle/>
          <a:p>
            <a:r>
              <a:rPr lang="en-US" sz="2000" dirty="0"/>
              <a:t>A combination of Forward and Backward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SelectedFeatures</a:t>
            </a:r>
            <a:r>
              <a:rPr lang="en-US" sz="2000" dirty="0"/>
              <a:t> = [ 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Perform Forward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Perform Backward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Repeat 2. and 3. until a final optimal set of features is obtained.</a:t>
            </a:r>
            <a:endParaRPr lang="en-CA" sz="2000" dirty="0"/>
          </a:p>
          <a:p>
            <a:r>
              <a:rPr lang="en-US" sz="2000" dirty="0"/>
              <a:t>Can alternatively start with </a:t>
            </a:r>
            <a:r>
              <a:rPr lang="en-US" sz="2000" dirty="0" err="1"/>
              <a:t>SelectedFeatures</a:t>
            </a:r>
            <a:r>
              <a:rPr lang="en-US" sz="2000" dirty="0"/>
              <a:t> = </a:t>
            </a:r>
            <a:r>
              <a:rPr lang="en-US" sz="2000" dirty="0" err="1"/>
              <a:t>AllFeatures</a:t>
            </a:r>
            <a:r>
              <a:rPr lang="en-US" sz="2000" dirty="0"/>
              <a:t>, or somewhere in between.</a:t>
            </a:r>
          </a:p>
          <a:p>
            <a:endParaRPr lang="en-CA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5703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Wrapper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10575820" cy="4450671"/>
          </a:xfrm>
        </p:spPr>
        <p:txBody>
          <a:bodyPr>
            <a:normAutofit/>
          </a:bodyPr>
          <a:lstStyle/>
          <a:p>
            <a:r>
              <a:rPr lang="en-CA" sz="2000" dirty="0"/>
              <a:t>Generally, it’s not possible to tell which method will work best until you try.</a:t>
            </a:r>
          </a:p>
          <a:p>
            <a:r>
              <a:rPr lang="en-CA" sz="2000" dirty="0"/>
              <a:t>Different variable selection algorithms may give you different answers.</a:t>
            </a:r>
          </a:p>
          <a:p>
            <a:r>
              <a:rPr lang="en-CA" sz="2000" dirty="0"/>
              <a:t>Different machine learning algorithms with the same variable selection method may give you different answers.</a:t>
            </a:r>
          </a:p>
          <a:p>
            <a:r>
              <a:rPr lang="en-US" sz="2000" dirty="0"/>
              <a:t>Over this process, you'll find out what features tend to get eliminated and which features tend to be kept (hopefully).</a:t>
            </a:r>
          </a:p>
          <a:p>
            <a:endParaRPr lang="en-US" sz="2000" dirty="0"/>
          </a:p>
          <a:p>
            <a:endParaRPr lang="en-CA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2303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Dimensionality Reduction: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10575820" cy="4450671"/>
          </a:xfrm>
        </p:spPr>
        <p:txBody>
          <a:bodyPr>
            <a:normAutofit/>
          </a:bodyPr>
          <a:lstStyle/>
          <a:p>
            <a:r>
              <a:rPr lang="en-US" sz="2000" dirty="0"/>
              <a:t>Dimensionality reduction: reduce number of features in an optimal way</a:t>
            </a:r>
          </a:p>
          <a:p>
            <a:pPr lvl="1"/>
            <a:r>
              <a:rPr lang="en-US" sz="1800" dirty="0"/>
              <a:t>Minimize information lost and/or maximize model performance.</a:t>
            </a:r>
          </a:p>
          <a:p>
            <a:r>
              <a:rPr lang="en-US" sz="2000" dirty="0"/>
              <a:t>Dimensionality reduction (PCA and LDA)</a:t>
            </a:r>
          </a:p>
          <a:p>
            <a:pPr lvl="1"/>
            <a:r>
              <a:rPr lang="en-US" sz="1800" dirty="0"/>
              <a:t>Creates NEW variables (dimensions) from the original features using linear combinations</a:t>
            </a:r>
          </a:p>
          <a:p>
            <a:pPr lvl="1"/>
            <a:r>
              <a:rPr lang="en-US" sz="1800" dirty="0"/>
              <a:t>Keep the “best” new variables</a:t>
            </a:r>
          </a:p>
          <a:p>
            <a:pPr lvl="1"/>
            <a:r>
              <a:rPr lang="en-US" sz="1800" dirty="0"/>
              <a:t>Minimizes loss of information</a:t>
            </a:r>
          </a:p>
          <a:p>
            <a:pPr lvl="1"/>
            <a:r>
              <a:rPr lang="en-US" sz="1800" dirty="0"/>
              <a:t>PCA most popular method</a:t>
            </a:r>
          </a:p>
          <a:p>
            <a:pPr lvl="1"/>
            <a:r>
              <a:rPr lang="en-US" sz="1800" dirty="0"/>
              <a:t>PCA unsupervised, LDA supervised (requires categorical target variable)</a:t>
            </a:r>
          </a:p>
          <a:p>
            <a:r>
              <a:rPr lang="en-US" sz="2000" dirty="0"/>
              <a:t>Feature selection (Filter and wrapper methods)</a:t>
            </a:r>
          </a:p>
          <a:p>
            <a:pPr lvl="1"/>
            <a:r>
              <a:rPr lang="en-US" sz="1800" dirty="0"/>
              <a:t>Choose a subset of features in an optimal way</a:t>
            </a:r>
          </a:p>
          <a:p>
            <a:pPr lvl="1"/>
            <a:r>
              <a:rPr lang="en-US" sz="1800" dirty="0"/>
              <a:t>Filter methods are done before training (score each feature, keep best scores)</a:t>
            </a:r>
          </a:p>
          <a:p>
            <a:pPr lvl="1"/>
            <a:r>
              <a:rPr lang="en-US" sz="1800" dirty="0"/>
              <a:t>Wrapper methods are done by re-training the model with different subsets (forward, backward, stepwise)</a:t>
            </a:r>
          </a:p>
          <a:p>
            <a:pPr lvl="2"/>
            <a:endParaRPr lang="en-US" sz="1200" dirty="0"/>
          </a:p>
          <a:p>
            <a:endParaRPr lang="en-US" sz="2000" dirty="0"/>
          </a:p>
          <a:p>
            <a:endParaRPr lang="en-CA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642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Dimensionality Reduction: PCA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10575820" cy="4450671"/>
          </a:xfrm>
        </p:spPr>
        <p:txBody>
          <a:bodyPr>
            <a:normAutofit/>
          </a:bodyPr>
          <a:lstStyle/>
          <a:p>
            <a:r>
              <a:rPr lang="en-US" sz="2000" dirty="0"/>
              <a:t>PCA “Eigenfaces” demo</a:t>
            </a:r>
          </a:p>
          <a:p>
            <a:r>
              <a:rPr lang="en-US" sz="2000" dirty="0"/>
              <a:t>Each row represents an image.</a:t>
            </a:r>
          </a:p>
          <a:p>
            <a:r>
              <a:rPr lang="en-US" sz="2000" dirty="0"/>
              <a:t>Each column represents a pixel’s grayscale value</a:t>
            </a:r>
          </a:p>
          <a:p>
            <a:endParaRPr lang="en-US" sz="1400" dirty="0"/>
          </a:p>
          <a:p>
            <a:endParaRPr lang="en-US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605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3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C763B-F8B3-4253-B7C1-713F08E5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A885C-ABA2-49F5-ADE4-4FC8C86C7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4008384" cy="4932451"/>
          </a:xfrm>
        </p:spPr>
        <p:txBody>
          <a:bodyPr>
            <a:normAutofit/>
          </a:bodyPr>
          <a:lstStyle/>
          <a:p>
            <a:r>
              <a:rPr lang="en-CA" sz="2000" dirty="0"/>
              <a:t>High dimensionality = large number of features/variables</a:t>
            </a:r>
          </a:p>
          <a:p>
            <a:r>
              <a:rPr lang="en-CA" sz="2000" dirty="0"/>
              <a:t>Structured (tabular) data</a:t>
            </a:r>
          </a:p>
          <a:p>
            <a:pPr lvl="1"/>
            <a:r>
              <a:rPr lang="en-CA" sz="1800" dirty="0"/>
              <a:t>Usually rows=observations, columns=features/variables</a:t>
            </a:r>
          </a:p>
          <a:p>
            <a:r>
              <a:rPr lang="en-CA" sz="2000" dirty="0"/>
              <a:t>Unstructured data</a:t>
            </a:r>
          </a:p>
          <a:p>
            <a:pPr lvl="1"/>
            <a:r>
              <a:rPr lang="en-CA" sz="1800" dirty="0"/>
              <a:t>Images, video, audio</a:t>
            </a:r>
          </a:p>
          <a:p>
            <a:r>
              <a:rPr lang="en-US" sz="2000" dirty="0"/>
              <a:t>Ex: Dataset of name, age, gender, ethnicity, height, weight, location, income, etc. (many </a:t>
            </a:r>
            <a:r>
              <a:rPr lang="en-US" sz="2000" dirty="0" err="1"/>
              <a:t>columns</a:t>
            </a:r>
            <a:r>
              <a:rPr lang="en-US" sz="2000" dirty="0" err="1">
                <a:sym typeface="Wingdings" panose="05000000000000000000" pitchFamily="2" charset="2"/>
              </a:rPr>
              <a:t></a:t>
            </a:r>
            <a:r>
              <a:rPr lang="en-US" sz="2000" dirty="0" err="1"/>
              <a:t>high</a:t>
            </a:r>
            <a:r>
              <a:rPr lang="en-US" sz="2000" dirty="0"/>
              <a:t> dimensionality).</a:t>
            </a:r>
          </a:p>
          <a:p>
            <a:r>
              <a:rPr lang="en-US" sz="2000" dirty="0"/>
              <a:t>Ex: Dataset of images (each image=row, each pixel RGB value = column.</a:t>
            </a:r>
          </a:p>
          <a:p>
            <a:endParaRPr lang="en-CA" sz="2000" dirty="0"/>
          </a:p>
          <a:p>
            <a:endParaRPr lang="en-CA" sz="20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8" name="Isosceles Triangle 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76;p15">
            <a:extLst>
              <a:ext uri="{FF2B5EF4-FFF2-40B4-BE49-F238E27FC236}">
                <a16:creationId xmlns:a16="http://schemas.microsoft.com/office/drawing/2014/main" id="{B5FB7338-1A10-40E6-A558-B310F67D859B}"/>
              </a:ext>
            </a:extLst>
          </p:cNvPr>
          <p:cNvPicPr preferRelativeResize="0"/>
          <p:nvPr/>
        </p:nvPicPr>
        <p:blipFill rotWithShape="1">
          <a:blip r:embed="rId3"/>
          <a:srcRect l="9080" t="11957" r="3454"/>
          <a:stretch/>
        </p:blipFill>
        <p:spPr>
          <a:xfrm>
            <a:off x="5295320" y="2437519"/>
            <a:ext cx="6253212" cy="3052815"/>
          </a:xfrm>
          <a:prstGeom prst="rect">
            <a:avLst/>
          </a:prstGeom>
          <a:noFill/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0" name="Rectangle 4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4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74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79107-5AEC-41E5-B371-8944A4F77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36ED7-B921-46DE-A1CA-40C26354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Why is high dimensional data a problem? Isn’t more data better?</a:t>
            </a:r>
          </a:p>
          <a:p>
            <a:pPr lvl="1"/>
            <a:r>
              <a:rPr lang="en-CA" sz="1800" dirty="0"/>
              <a:t>Observations vs dimensions</a:t>
            </a:r>
          </a:p>
          <a:p>
            <a:r>
              <a:rPr lang="en-CA" sz="2000" dirty="0"/>
              <a:t>Dimensionality reduction (reducing the number of features) can result in:</a:t>
            </a:r>
          </a:p>
          <a:p>
            <a:pPr lvl="1"/>
            <a:r>
              <a:rPr lang="en-CA" sz="1800" dirty="0"/>
              <a:t>Visualizations (2-3 dimensional plots)</a:t>
            </a:r>
          </a:p>
          <a:p>
            <a:pPr lvl="1"/>
            <a:r>
              <a:rPr lang="en-CA" sz="1800" dirty="0"/>
              <a:t>Lower computational complexity (time and space)</a:t>
            </a:r>
          </a:p>
          <a:p>
            <a:pPr lvl="1"/>
            <a:r>
              <a:rPr lang="en-CA" sz="1800" dirty="0"/>
              <a:t>Improve model performance (e.g. accuracy)</a:t>
            </a:r>
          </a:p>
          <a:p>
            <a:pPr lvl="1"/>
            <a:r>
              <a:rPr lang="en-CA" sz="1800" dirty="0"/>
              <a:t>Avoid over-fitting</a:t>
            </a:r>
          </a:p>
          <a:p>
            <a:r>
              <a:rPr lang="en-CA" sz="2000" dirty="0"/>
              <a:t>How can we reduce the number of features?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/>
              <a:t>Dimensionality reduction (transform features into a lower dimension using linear algebra)</a:t>
            </a:r>
          </a:p>
          <a:p>
            <a:pPr lvl="2"/>
            <a:r>
              <a:rPr lang="en-CA" sz="1800" dirty="0"/>
              <a:t>PCA</a:t>
            </a:r>
          </a:p>
          <a:p>
            <a:pPr lvl="2"/>
            <a:r>
              <a:rPr lang="en-CA" sz="1800" dirty="0"/>
              <a:t>LDA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/>
              <a:t>Variable selection (simply selecting or excluding certain variables)</a:t>
            </a:r>
          </a:p>
          <a:p>
            <a:pPr lvl="2"/>
            <a:r>
              <a:rPr lang="en-CA" sz="1800" dirty="0"/>
              <a:t>Filter methods</a:t>
            </a:r>
          </a:p>
          <a:p>
            <a:pPr lvl="2"/>
            <a:r>
              <a:rPr lang="en-CA" sz="1800" dirty="0"/>
              <a:t>Wrapper methods</a:t>
            </a:r>
          </a:p>
          <a:p>
            <a:pPr lvl="2"/>
            <a:endParaRPr lang="en-CA" sz="19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6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79107-5AEC-41E5-B371-8944A4F77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36ED7-B921-46DE-A1CA-40C26354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Principal Component Analysis</a:t>
            </a:r>
          </a:p>
          <a:p>
            <a:pPr lvl="1"/>
            <a:r>
              <a:rPr lang="en-US" sz="1800" dirty="0"/>
              <a:t>Most popular (and important)</a:t>
            </a:r>
          </a:p>
          <a:p>
            <a:r>
              <a:rPr lang="en-US" sz="2000" dirty="0"/>
              <a:t>Idea: represent many variables with fewer variables while </a:t>
            </a:r>
            <a:r>
              <a:rPr lang="en-US" sz="2000" b="1" dirty="0"/>
              <a:t>minimizing</a:t>
            </a:r>
            <a:r>
              <a:rPr lang="en-US" sz="2000" dirty="0"/>
              <a:t> loss of information</a:t>
            </a:r>
          </a:p>
          <a:p>
            <a:pPr lvl="1"/>
            <a:r>
              <a:rPr lang="en-US" sz="1800" dirty="0"/>
              <a:t>Simplest case: represent two variables as a single variable</a:t>
            </a:r>
          </a:p>
          <a:p>
            <a:pPr lvl="1"/>
            <a:r>
              <a:rPr lang="en-US" sz="1800" dirty="0"/>
              <a:t>How would you do this?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72666B6-C78C-405B-8F52-5FF3D7962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0" y="3680201"/>
            <a:ext cx="4515099" cy="2807809"/>
          </a:xfrm>
          <a:prstGeom prst="rect">
            <a:avLst/>
          </a:prstGeom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ED0A2D60-2DD7-472B-9C47-CAB1F65C8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285650"/>
              </p:ext>
            </p:extLst>
          </p:nvPr>
        </p:nvGraphicFramePr>
        <p:xfrm>
          <a:off x="6824561" y="3427945"/>
          <a:ext cx="2454486" cy="267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243">
                  <a:extLst>
                    <a:ext uri="{9D8B030D-6E8A-4147-A177-3AD203B41FA5}">
                      <a16:colId xmlns:a16="http://schemas.microsoft.com/office/drawing/2014/main" val="3129644898"/>
                    </a:ext>
                  </a:extLst>
                </a:gridCol>
                <a:gridCol w="1227243">
                  <a:extLst>
                    <a:ext uri="{9D8B030D-6E8A-4147-A177-3AD203B41FA5}">
                      <a16:colId xmlns:a16="http://schemas.microsoft.com/office/drawing/2014/main" val="2614583512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height (h)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weight (w)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39387823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170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80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76776129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175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81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360077065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161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71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3712989599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182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83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223853958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164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76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217966636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76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461559361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185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90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3847758368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DA49DB49-7D24-475F-816B-B8F4F1CEC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909860"/>
              </p:ext>
            </p:extLst>
          </p:nvPr>
        </p:nvGraphicFramePr>
        <p:xfrm>
          <a:off x="10574449" y="3427945"/>
          <a:ext cx="795508" cy="267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508">
                  <a:extLst>
                    <a:ext uri="{9D8B030D-6E8A-4147-A177-3AD203B41FA5}">
                      <a16:colId xmlns:a16="http://schemas.microsoft.com/office/drawing/2014/main" val="3125353131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???</a:t>
                      </a:r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1973870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323982472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756241025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259456617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424075773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2105249627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2698076009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3256975655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E89B85-0677-48B9-98D4-FFB8AF95B4B0}"/>
              </a:ext>
            </a:extLst>
          </p:cNvPr>
          <p:cNvCxnSpPr/>
          <p:nvPr/>
        </p:nvCxnSpPr>
        <p:spPr>
          <a:xfrm>
            <a:off x="9520134" y="4764857"/>
            <a:ext cx="733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4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Linear 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60919" cy="4836096"/>
          </a:xfrm>
        </p:spPr>
        <p:txBody>
          <a:bodyPr>
            <a:normAutofit/>
          </a:bodyPr>
          <a:lstStyle/>
          <a:p>
            <a:r>
              <a:rPr lang="en-CA" sz="2000" dirty="0"/>
              <a:t>We can use a </a:t>
            </a:r>
            <a:r>
              <a:rPr lang="en-CA" sz="2000" b="1" dirty="0"/>
              <a:t>linear combination</a:t>
            </a:r>
            <a:r>
              <a:rPr lang="en-CA" sz="2000" dirty="0"/>
              <a:t> of our two variables to transform our two variables into a single variable (size).</a:t>
            </a:r>
          </a:p>
          <a:p>
            <a:pPr lvl="1"/>
            <a:r>
              <a:rPr lang="en-CA" sz="1800" i="1" dirty="0"/>
              <a:t>ah</a:t>
            </a:r>
            <a:r>
              <a:rPr lang="en-CA" sz="1800" dirty="0"/>
              <a:t> + </a:t>
            </a:r>
            <a:r>
              <a:rPr lang="en-CA" sz="1800" i="1" dirty="0" err="1"/>
              <a:t>bw</a:t>
            </a:r>
            <a:r>
              <a:rPr lang="en-CA" sz="1800" dirty="0"/>
              <a:t> = </a:t>
            </a:r>
            <a:r>
              <a:rPr lang="en-CA" sz="1800" i="1" dirty="0"/>
              <a:t>s</a:t>
            </a:r>
            <a:r>
              <a:rPr lang="en-CA" sz="1800" dirty="0"/>
              <a:t>  (line)</a:t>
            </a:r>
          </a:p>
          <a:p>
            <a:pPr lvl="1"/>
            <a:r>
              <a:rPr lang="en-CA" sz="1800" dirty="0"/>
              <a:t>Can think of it as a “projection”</a:t>
            </a:r>
          </a:p>
          <a:p>
            <a:r>
              <a:rPr lang="en-CA" sz="2000" dirty="0"/>
              <a:t>How do we choose </a:t>
            </a:r>
            <a:r>
              <a:rPr lang="en-CA" sz="2000" i="1" dirty="0"/>
              <a:t>a</a:t>
            </a:r>
            <a:r>
              <a:rPr lang="en-CA" sz="2000" dirty="0"/>
              <a:t> and </a:t>
            </a:r>
            <a:r>
              <a:rPr lang="en-CA" sz="2000" i="1" dirty="0"/>
              <a:t>b</a:t>
            </a:r>
            <a:r>
              <a:rPr lang="en-CA" sz="2000" dirty="0"/>
              <a:t>?</a:t>
            </a:r>
          </a:p>
          <a:p>
            <a:pPr lvl="1"/>
            <a:r>
              <a:rPr lang="en-CA" sz="1800" dirty="0"/>
              <a:t>Graphically, we want to create a “best-fit” line that passes through the mean of each variable.</a:t>
            </a:r>
          </a:p>
          <a:p>
            <a:pPr lvl="1"/>
            <a:r>
              <a:rPr lang="en-CA" sz="1800" dirty="0"/>
              <a:t>By “best-fit”, we mean the perpendicular distance from the points to the line is minimized.</a:t>
            </a:r>
          </a:p>
          <a:p>
            <a:pPr lvl="1"/>
            <a:r>
              <a:rPr lang="en-CA" sz="1800" dirty="0"/>
              <a:t>Can also think of this line as going in the direction of MOST variation.</a:t>
            </a:r>
          </a:p>
          <a:p>
            <a:r>
              <a:rPr lang="en-CA" sz="2000" dirty="0"/>
              <a:t>This line we found is referred to as </a:t>
            </a:r>
            <a:r>
              <a:rPr lang="en-CA" sz="2000" b="1" dirty="0"/>
              <a:t>Principal Component 1 (PC1)</a:t>
            </a:r>
            <a:r>
              <a:rPr lang="en-CA" sz="2000" dirty="0"/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65A435D-F6CC-47FA-8B05-6A97F31C2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32" y="2257041"/>
            <a:ext cx="6253212" cy="348616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2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Principal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92500" lnSpcReduction="20000"/>
          </a:bodyPr>
          <a:lstStyle/>
          <a:p>
            <a:r>
              <a:rPr lang="en-CA" sz="2200" dirty="0"/>
              <a:t>What if we have </a:t>
            </a:r>
            <a:r>
              <a:rPr lang="en-CA" sz="2200" i="1" dirty="0"/>
              <a:t>d</a:t>
            </a:r>
            <a:r>
              <a:rPr lang="en-CA" sz="2200" dirty="0"/>
              <a:t> variables and want to reduce down to </a:t>
            </a:r>
            <a:r>
              <a:rPr lang="en-CA" sz="2200" i="1" dirty="0"/>
              <a:t>k</a:t>
            </a:r>
            <a:r>
              <a:rPr lang="en-CA" sz="2200" dirty="0"/>
              <a:t> variables?</a:t>
            </a:r>
          </a:p>
          <a:p>
            <a:pPr lvl="1"/>
            <a:r>
              <a:rPr lang="en-CA" sz="1900" dirty="0"/>
              <a:t>Turns out, we just need to find the first </a:t>
            </a:r>
            <a:r>
              <a:rPr lang="en-CA" sz="1900" i="1" dirty="0"/>
              <a:t>k</a:t>
            </a:r>
            <a:r>
              <a:rPr lang="en-CA" sz="1900" dirty="0"/>
              <a:t> principal components!</a:t>
            </a:r>
          </a:p>
          <a:p>
            <a:r>
              <a:rPr lang="en-CA" sz="2200" dirty="0"/>
              <a:t>Let’s discuss principal components more!</a:t>
            </a:r>
          </a:p>
          <a:p>
            <a:r>
              <a:rPr lang="en-CA" sz="2200" dirty="0"/>
              <a:t>For each dimension (variable/feature) in our data, we also have that many principal components.</a:t>
            </a:r>
          </a:p>
          <a:p>
            <a:pPr lvl="1"/>
            <a:r>
              <a:rPr lang="en-CA" sz="1900" dirty="0"/>
              <a:t>E.g. if we have two variables, there are two principal components (we just found the first one in the last example).</a:t>
            </a:r>
          </a:p>
          <a:p>
            <a:pPr lvl="1"/>
            <a:r>
              <a:rPr lang="en-CA" sz="1900" dirty="0"/>
              <a:t>E.g. if we have 100 variables, there are 100 principal components.</a:t>
            </a:r>
          </a:p>
          <a:p>
            <a:r>
              <a:rPr lang="en-CA" sz="2200" dirty="0"/>
              <a:t>We showed how to find PC1, but how do we find PC2, PC3, etc.?</a:t>
            </a:r>
          </a:p>
          <a:p>
            <a:r>
              <a:rPr lang="en-CA" sz="2200" dirty="0"/>
              <a:t>Remember that PC1 was a “best-fit” line in the direction of MOST variation.</a:t>
            </a:r>
          </a:p>
          <a:p>
            <a:r>
              <a:rPr lang="en-CA" sz="2200" dirty="0"/>
              <a:t>PC2 will be in the direction of the next most variation, following a few rules:</a:t>
            </a:r>
          </a:p>
          <a:p>
            <a:pPr lvl="1"/>
            <a:r>
              <a:rPr lang="en-CA" sz="1900" dirty="0"/>
              <a:t>Must pass through the mean of each variable</a:t>
            </a:r>
          </a:p>
          <a:p>
            <a:pPr lvl="1"/>
            <a:r>
              <a:rPr lang="en-CA" sz="1900" dirty="0"/>
              <a:t>Must be perpendicular/orthogonal to all other previous principal components.</a:t>
            </a:r>
          </a:p>
          <a:p>
            <a:r>
              <a:rPr lang="en-CA" sz="2200" dirty="0"/>
              <a:t>Following these rules, PC2, PC3, …, </a:t>
            </a:r>
            <a:r>
              <a:rPr lang="en-CA" sz="2200" dirty="0" err="1"/>
              <a:t>PC</a:t>
            </a:r>
            <a:r>
              <a:rPr lang="en-CA" sz="2200" i="1" dirty="0" err="1"/>
              <a:t>k</a:t>
            </a:r>
            <a:r>
              <a:rPr lang="en-CA" sz="2200" dirty="0"/>
              <a:t> can be found in order!</a:t>
            </a:r>
          </a:p>
          <a:p>
            <a:r>
              <a:rPr lang="en-CA" sz="2200" dirty="0"/>
              <a:t>This way, we are keeping the principal components that have the most variation!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0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Change of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Another way to think of PCA is performing a </a:t>
            </a:r>
            <a:r>
              <a:rPr lang="en-CA" sz="2000" b="1" dirty="0"/>
              <a:t>change of basis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oogle Shape;144;p23">
            <a:extLst>
              <a:ext uri="{FF2B5EF4-FFF2-40B4-BE49-F238E27FC236}">
                <a16:creationId xmlns:a16="http://schemas.microsoft.com/office/drawing/2014/main" id="{5928B4B6-0035-46D8-87A4-593E4D004D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1970" y="2165414"/>
            <a:ext cx="5938217" cy="4453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45;p23">
            <a:extLst>
              <a:ext uri="{FF2B5EF4-FFF2-40B4-BE49-F238E27FC236}">
                <a16:creationId xmlns:a16="http://schemas.microsoft.com/office/drawing/2014/main" id="{44A095A6-9600-4285-9B43-F33287E8A755}"/>
              </a:ext>
            </a:extLst>
          </p:cNvPr>
          <p:cNvGrpSpPr/>
          <p:nvPr/>
        </p:nvGrpSpPr>
        <p:grpSpPr>
          <a:xfrm>
            <a:off x="5831078" y="3352145"/>
            <a:ext cx="1039800" cy="1040100"/>
            <a:chOff x="4591425" y="1407725"/>
            <a:chExt cx="1039800" cy="1040100"/>
          </a:xfrm>
        </p:grpSpPr>
        <p:cxnSp>
          <p:nvCxnSpPr>
            <p:cNvPr id="12" name="Google Shape;146;p23">
              <a:extLst>
                <a:ext uri="{FF2B5EF4-FFF2-40B4-BE49-F238E27FC236}">
                  <a16:creationId xmlns:a16="http://schemas.microsoft.com/office/drawing/2014/main" id="{F327596A-B723-4172-9D72-56E0F83655D0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147;p23">
              <a:extLst>
                <a:ext uri="{FF2B5EF4-FFF2-40B4-BE49-F238E27FC236}">
                  <a16:creationId xmlns:a16="http://schemas.microsoft.com/office/drawing/2014/main" id="{CF4AFF63-D519-4E67-ACD9-D31E5384C110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2605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</TotalTime>
  <Words>2379</Words>
  <Application>Microsoft Office PowerPoint</Application>
  <PresentationFormat>Widescreen</PresentationFormat>
  <Paragraphs>332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W04D1 – Dimensionality Reduction</vt:lpstr>
      <vt:lpstr>Introduction</vt:lpstr>
      <vt:lpstr>Outline</vt:lpstr>
      <vt:lpstr>Motivation</vt:lpstr>
      <vt:lpstr>Motivation</vt:lpstr>
      <vt:lpstr>PCA</vt:lpstr>
      <vt:lpstr>PCA: Linear Combinations</vt:lpstr>
      <vt:lpstr>PCA: Principal Components</vt:lpstr>
      <vt:lpstr>PCA: Change of basis</vt:lpstr>
      <vt:lpstr>PCA: Change of basis</vt:lpstr>
      <vt:lpstr>PCA: Change of basis</vt:lpstr>
      <vt:lpstr>PCA: Change of basis</vt:lpstr>
      <vt:lpstr>PCA: Extreme Cases</vt:lpstr>
      <vt:lpstr>PCA: Extreme Cases</vt:lpstr>
      <vt:lpstr>PCA: Visualized in 3 Dimensions</vt:lpstr>
      <vt:lpstr>PCA: The Math (yay!)</vt:lpstr>
      <vt:lpstr>PCA: Choosing the New Dimension</vt:lpstr>
      <vt:lpstr>PCA: Summary</vt:lpstr>
      <vt:lpstr>LDA</vt:lpstr>
      <vt:lpstr>LDA: Multi-Class Example</vt:lpstr>
      <vt:lpstr>LDA: Iris example</vt:lpstr>
      <vt:lpstr>LDA: Iris example</vt:lpstr>
      <vt:lpstr>LDA: LDA on the Iris example</vt:lpstr>
      <vt:lpstr>PCA vs LDA</vt:lpstr>
      <vt:lpstr>Feature Selection vs Dimensionality Reduction</vt:lpstr>
      <vt:lpstr>Feature Selection vs Dimensionality Reduction</vt:lpstr>
      <vt:lpstr>Filter Methods</vt:lpstr>
      <vt:lpstr>Wrapper Methods</vt:lpstr>
      <vt:lpstr>Wrapper Methods: Forward Selection</vt:lpstr>
      <vt:lpstr>Wrapper Methods: Backward Selection</vt:lpstr>
      <vt:lpstr>Wrapper Methods: Stepwise Selection</vt:lpstr>
      <vt:lpstr>Wrapper Methods</vt:lpstr>
      <vt:lpstr>Dimensionality Reduction: Takeaways</vt:lpstr>
      <vt:lpstr>Dimensionality Reduction: PCA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W04D1 – Dimensionality Reduction</dc:title>
  <dc:creator>Eng, Jeremy</dc:creator>
  <cp:lastModifiedBy>Eng, Jeremy</cp:lastModifiedBy>
  <cp:revision>28</cp:revision>
  <dcterms:created xsi:type="dcterms:W3CDTF">2022-03-22T03:04:09Z</dcterms:created>
  <dcterms:modified xsi:type="dcterms:W3CDTF">2022-06-20T14:52:05Z</dcterms:modified>
</cp:coreProperties>
</file>